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6" r:id="rId31"/>
    <p:sldId id="287" r:id="rId32"/>
    <p:sldId id="288" r:id="rId33"/>
    <p:sldId id="289" r:id="rId34"/>
    <p:sldId id="290" r:id="rId35"/>
    <p:sldId id="291" r:id="rId36"/>
    <p:sldId id="292" r:id="rId37"/>
    <p:sldId id="293" r:id="rId38"/>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3" d="100"/>
          <a:sy n="103" d="100"/>
        </p:scale>
        <p:origin x="22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2896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9.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10.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65.png"/><Relationship Id="rId5" Type="http://schemas.openxmlformats.org/officeDocument/2006/relationships/image" Target="../media/image60.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22.png"/><Relationship Id="rId9" Type="http://schemas.openxmlformats.org/officeDocument/2006/relationships/image" Target="../media/image63.png"/><Relationship Id="rId14" Type="http://schemas.openxmlformats.org/officeDocument/2006/relationships/image" Target="../media/image68.png"/></Relationships>
</file>

<file path=ppt/slides/_rels/slide1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3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11.xml"/><Relationship Id="rId16"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34.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76.png"/><Relationship Id="rId10" Type="http://schemas.openxmlformats.org/officeDocument/2006/relationships/image" Target="../media/image93.png"/><Relationship Id="rId4" Type="http://schemas.openxmlformats.org/officeDocument/2006/relationships/image" Target="../media/image88.png"/><Relationship Id="rId9" Type="http://schemas.openxmlformats.org/officeDocument/2006/relationships/image" Target="../media/image92.png"/></Relationships>
</file>

<file path=ppt/slides/_rels/slide13.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3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image" Target="../media/image102.png"/><Relationship Id="rId5" Type="http://schemas.openxmlformats.org/officeDocument/2006/relationships/image" Target="../media/image97.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0.png"/><Relationship Id="rId14" Type="http://schemas.openxmlformats.org/officeDocument/2006/relationships/image" Target="../media/image105.png"/></Relationships>
</file>

<file path=ppt/slides/_rels/slide14.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3" Type="http://schemas.openxmlformats.org/officeDocument/2006/relationships/image" Target="../media/image34.png"/><Relationship Id="rId7" Type="http://schemas.openxmlformats.org/officeDocument/2006/relationships/image" Target="../media/image110.png"/><Relationship Id="rId12" Type="http://schemas.openxmlformats.org/officeDocument/2006/relationships/image" Target="../media/image11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1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34.png"/><Relationship Id="rId7"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 Id="rId9" Type="http://schemas.openxmlformats.org/officeDocument/2006/relationships/image" Target="../media/image124.png"/></Relationships>
</file>

<file path=ppt/slides/_rels/slide1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4.png"/><Relationship Id="rId7"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27.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s>
</file>

<file path=ppt/slides/_rels/slide1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132.png"/><Relationship Id="rId7" Type="http://schemas.openxmlformats.org/officeDocument/2006/relationships/image" Target="../media/image13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33.png"/><Relationship Id="rId11" Type="http://schemas.openxmlformats.org/officeDocument/2006/relationships/image" Target="../media/image137.png"/><Relationship Id="rId5" Type="http://schemas.openxmlformats.org/officeDocument/2006/relationships/image" Target="../media/image26.png"/><Relationship Id="rId10" Type="http://schemas.openxmlformats.org/officeDocument/2006/relationships/image" Target="../media/image136.png"/><Relationship Id="rId4" Type="http://schemas.openxmlformats.org/officeDocument/2006/relationships/image" Target="../media/image17.png"/><Relationship Id="rId9" Type="http://schemas.openxmlformats.org/officeDocument/2006/relationships/image" Target="../media/image135.png"/></Relationships>
</file>

<file path=ppt/slides/_rels/slide1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41.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1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44.png"/><Relationship Id="rId3" Type="http://schemas.openxmlformats.org/officeDocument/2006/relationships/image" Target="../media/image138.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20.xml"/><Relationship Id="rId16" Type="http://schemas.openxmlformats.org/officeDocument/2006/relationships/image" Target="../media/image167.png"/><Relationship Id="rId1" Type="http://schemas.openxmlformats.org/officeDocument/2006/relationships/slideLayout" Target="../slideLayouts/slideLayout1.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97.png"/><Relationship Id="rId15" Type="http://schemas.openxmlformats.org/officeDocument/2006/relationships/image" Target="../media/image166.png"/><Relationship Id="rId10" Type="http://schemas.openxmlformats.org/officeDocument/2006/relationships/image" Target="../media/image161.png"/><Relationship Id="rId19" Type="http://schemas.openxmlformats.org/officeDocument/2006/relationships/image" Target="../media/image169.png"/><Relationship Id="rId4" Type="http://schemas.openxmlformats.org/officeDocument/2006/relationships/image" Target="../media/image156.png"/><Relationship Id="rId9" Type="http://schemas.openxmlformats.org/officeDocument/2006/relationships/image" Target="../media/image160.png"/><Relationship Id="rId14" Type="http://schemas.openxmlformats.org/officeDocument/2006/relationships/image" Target="../media/image165.png"/></Relationships>
</file>

<file path=ppt/slides/_rels/slide21.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170.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notesSlide" Target="../notesSlides/notesSlide21.xml"/><Relationship Id="rId16" Type="http://schemas.openxmlformats.org/officeDocument/2006/relationships/image" Target="../media/image182.png"/><Relationship Id="rId1" Type="http://schemas.openxmlformats.org/officeDocument/2006/relationships/slideLayout" Target="../slideLayouts/slideLayout1.xml"/><Relationship Id="rId6" Type="http://schemas.openxmlformats.org/officeDocument/2006/relationships/image" Target="../media/image172.png"/><Relationship Id="rId11" Type="http://schemas.openxmlformats.org/officeDocument/2006/relationships/image" Target="../media/image177.png"/><Relationship Id="rId5" Type="http://schemas.openxmlformats.org/officeDocument/2006/relationships/image" Target="../media/image76.png"/><Relationship Id="rId15" Type="http://schemas.openxmlformats.org/officeDocument/2006/relationships/image" Target="../media/image181.png"/><Relationship Id="rId10" Type="http://schemas.openxmlformats.org/officeDocument/2006/relationships/image" Target="../media/image176.png"/><Relationship Id="rId4" Type="http://schemas.openxmlformats.org/officeDocument/2006/relationships/image" Target="../media/image171.png"/><Relationship Id="rId9" Type="http://schemas.openxmlformats.org/officeDocument/2006/relationships/image" Target="../media/image175.png"/><Relationship Id="rId14" Type="http://schemas.openxmlformats.org/officeDocument/2006/relationships/image" Target="../media/image180.png"/></Relationships>
</file>

<file path=ppt/slides/_rels/slide22.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s>
</file>

<file path=ppt/slides/_rels/slide2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98.png"/><Relationship Id="rId4" Type="http://schemas.openxmlformats.org/officeDocument/2006/relationships/image" Target="../media/image197.png"/></Relationships>
</file>

<file path=ppt/slides/_rels/slide2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02.png"/><Relationship Id="rId11" Type="http://schemas.openxmlformats.org/officeDocument/2006/relationships/image" Target="../media/image206.png"/><Relationship Id="rId5" Type="http://schemas.openxmlformats.org/officeDocument/2006/relationships/image" Target="../media/image201.png"/><Relationship Id="rId10" Type="http://schemas.openxmlformats.org/officeDocument/2006/relationships/image" Target="../media/image205.png"/><Relationship Id="rId4" Type="http://schemas.openxmlformats.org/officeDocument/2006/relationships/image" Target="../media/image200.png"/><Relationship Id="rId9" Type="http://schemas.openxmlformats.org/officeDocument/2006/relationships/image" Target="../media/image204.png"/></Relationships>
</file>

<file path=ppt/slides/_rels/slide25.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7.png"/><Relationship Id="rId7" Type="http://schemas.openxmlformats.org/officeDocument/2006/relationships/image" Target="../media/image210.png"/><Relationship Id="rId12"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09.png"/><Relationship Id="rId11" Type="http://schemas.openxmlformats.org/officeDocument/2006/relationships/image" Target="../media/image104.png"/><Relationship Id="rId5" Type="http://schemas.openxmlformats.org/officeDocument/2006/relationships/image" Target="../media/image76.png"/><Relationship Id="rId10" Type="http://schemas.openxmlformats.org/officeDocument/2006/relationships/image" Target="../media/image85.png"/><Relationship Id="rId4" Type="http://schemas.openxmlformats.org/officeDocument/2006/relationships/image" Target="../media/image208.png"/><Relationship Id="rId9" Type="http://schemas.openxmlformats.org/officeDocument/2006/relationships/image" Target="../media/image212.png"/></Relationships>
</file>

<file path=ppt/slides/_rels/slide26.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12" Type="http://schemas.openxmlformats.org/officeDocument/2006/relationships/image" Target="../media/image22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s>
</file>

<file path=ppt/slides/_rels/slide27.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28.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8.png"/><Relationship Id="rId7"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29.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4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40.png"/><Relationship Id="rId5" Type="http://schemas.openxmlformats.org/officeDocument/2006/relationships/image" Target="../media/image235.png"/><Relationship Id="rId4" Type="http://schemas.openxmlformats.org/officeDocument/2006/relationships/image" Target="../media/image239.png"/></Relationships>
</file>

<file path=ppt/slides/_rels/slide31.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2.png"/><Relationship Id="rId7" Type="http://schemas.openxmlformats.org/officeDocument/2006/relationships/image" Target="../media/image24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44.png"/><Relationship Id="rId5" Type="http://schemas.openxmlformats.org/officeDocument/2006/relationships/image" Target="../media/image235.png"/><Relationship Id="rId10" Type="http://schemas.openxmlformats.org/officeDocument/2006/relationships/image" Target="../media/image248.png"/><Relationship Id="rId4" Type="http://schemas.openxmlformats.org/officeDocument/2006/relationships/image" Target="../media/image243.png"/><Relationship Id="rId9" Type="http://schemas.openxmlformats.org/officeDocument/2006/relationships/image" Target="../media/image247.png"/></Relationships>
</file>

<file path=ppt/slides/_rels/slide32.xml.rels><?xml version="1.0" encoding="UTF-8" standalone="yes"?>
<Relationships xmlns="http://schemas.openxmlformats.org/package/2006/relationships"><Relationship Id="rId3" Type="http://schemas.openxmlformats.org/officeDocument/2006/relationships/image" Target="../media/image249.png"/><Relationship Id="rId7" Type="http://schemas.openxmlformats.org/officeDocument/2006/relationships/image" Target="../media/image252.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51.png"/><Relationship Id="rId5" Type="http://schemas.openxmlformats.org/officeDocument/2006/relationships/image" Target="../media/image235.png"/><Relationship Id="rId4" Type="http://schemas.openxmlformats.org/officeDocument/2006/relationships/image" Target="../media/image250.png"/></Relationships>
</file>

<file path=ppt/slides/_rels/slide33.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5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47.png"/><Relationship Id="rId5" Type="http://schemas.openxmlformats.org/officeDocument/2006/relationships/image" Target="../media/image235.png"/><Relationship Id="rId4" Type="http://schemas.openxmlformats.org/officeDocument/2006/relationships/image" Target="../media/image254.png"/></Relationships>
</file>

<file path=ppt/slides/_rels/slide3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35.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33.png"/><Relationship Id="rId7" Type="http://schemas.openxmlformats.org/officeDocument/2006/relationships/image" Target="../media/image26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261.png"/><Relationship Id="rId10"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65.png"/></Relationships>
</file>

<file path=ppt/slides/_rels/slide36.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68.png"/><Relationship Id="rId7" Type="http://schemas.openxmlformats.org/officeDocument/2006/relationships/image" Target="../media/image272.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271.png"/><Relationship Id="rId5" Type="http://schemas.openxmlformats.org/officeDocument/2006/relationships/image" Target="../media/image270.png"/><Relationship Id="rId10" Type="http://schemas.openxmlformats.org/officeDocument/2006/relationships/image" Target="../media/image275.png"/><Relationship Id="rId4" Type="http://schemas.openxmlformats.org/officeDocument/2006/relationships/image" Target="../media/image269.png"/><Relationship Id="rId9" Type="http://schemas.openxmlformats.org/officeDocument/2006/relationships/image" Target="../media/image274.png"/></Relationships>
</file>

<file path=ppt/slides/_rels/slide37.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76.png"/><Relationship Id="rId7" Type="http://schemas.openxmlformats.org/officeDocument/2006/relationships/image" Target="../media/image28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79.png"/><Relationship Id="rId5" Type="http://schemas.openxmlformats.org/officeDocument/2006/relationships/image" Target="../media/image278.png"/><Relationship Id="rId10" Type="http://schemas.openxmlformats.org/officeDocument/2006/relationships/image" Target="../media/image283.png"/><Relationship Id="rId4" Type="http://schemas.openxmlformats.org/officeDocument/2006/relationships/image" Target="../media/image277.png"/><Relationship Id="rId9" Type="http://schemas.openxmlformats.org/officeDocument/2006/relationships/image" Target="../media/image28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image" Target="../media/image34.png"/><Relationship Id="rId7" Type="http://schemas.openxmlformats.org/officeDocument/2006/relationships/image" Target="../media/image39.png"/><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34.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9.xml"/><Relationship Id="rId16"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1133010"/>
            <a:ext cx="8572500" cy="1234418"/>
          </a:xfrm>
          <a:prstGeom prst="rect">
            <a:avLst/>
          </a:prstGeom>
          <a:noFill/>
          <a:ln/>
        </p:spPr>
        <p:txBody>
          <a:bodyPr wrap="square" lIns="0" tIns="0" rIns="0" bIns="0" rtlCol="0" anchor="ctr">
            <a:spAutoFit/>
          </a:bodyPr>
          <a:lstStyle/>
          <a:p>
            <a:pPr marL="0" indent="0" algn="ctr">
              <a:buNone/>
            </a:pPr>
            <a:r>
              <a:rPr lang="en-US" sz="4050" b="1" dirty="0">
                <a:solidFill>
                  <a:srgbClr val="ECF0F1"/>
                </a:solidFill>
                <a:latin typeface="Noto Sans" pitchFamily="34" charset="0"/>
                <a:ea typeface="Noto Sans" pitchFamily="34" charset="-122"/>
                <a:cs typeface="Noto Sans" pitchFamily="34" charset="-120"/>
              </a:rPr>
              <a:t>Data Lifecycle Management and Data Governance</a:t>
            </a:r>
            <a:endParaRPr lang="en-US" sz="4050" dirty="0"/>
          </a:p>
        </p:txBody>
      </p:sp>
      <p:sp>
        <p:nvSpPr>
          <p:cNvPr id="4" name="Text 1"/>
          <p:cNvSpPr/>
          <p:nvPr/>
        </p:nvSpPr>
        <p:spPr>
          <a:xfrm>
            <a:off x="1009473" y="2510303"/>
            <a:ext cx="7125053" cy="385763"/>
          </a:xfrm>
          <a:prstGeom prst="rect">
            <a:avLst/>
          </a:prstGeom>
          <a:noFill/>
          <a:ln/>
        </p:spPr>
        <p:txBody>
          <a:bodyPr wrap="none" lIns="0" tIns="0" rIns="0" bIns="0" rtlCol="0" anchor="ctr">
            <a:spAutoFit/>
          </a:bodyPr>
          <a:lstStyle/>
          <a:p>
            <a:pPr marL="0" indent="0" algn="ctr">
              <a:buNone/>
            </a:pPr>
            <a:r>
              <a:rPr lang="en-US" sz="2025" b="1" dirty="0">
                <a:solidFill>
                  <a:srgbClr val="ECF0F1"/>
                </a:solidFill>
                <a:latin typeface="Noto Sans" pitchFamily="34" charset="0"/>
                <a:ea typeface="Noto Sans" pitchFamily="34" charset="-122"/>
                <a:cs typeface="Noto Sans" pitchFamily="34" charset="-120"/>
              </a:rPr>
              <a:t>A Comprehensive Framework for Enterprise Data Strategy</a:t>
            </a:r>
            <a:endParaRPr lang="en-US" sz="2025" dirty="0"/>
          </a:p>
        </p:txBody>
      </p:sp>
      <p:sp>
        <p:nvSpPr>
          <p:cNvPr id="5" name="Text 2"/>
          <p:cNvSpPr/>
          <p:nvPr/>
        </p:nvSpPr>
        <p:spPr>
          <a:xfrm>
            <a:off x="3909501" y="3778028"/>
            <a:ext cx="1142942" cy="207749"/>
          </a:xfrm>
          <a:prstGeom prst="rect">
            <a:avLst/>
          </a:prstGeom>
          <a:noFill/>
          <a:ln/>
        </p:spPr>
        <p:txBody>
          <a:bodyPr wrap="none" lIns="0" tIns="0" rIns="0" bIns="0" rtlCol="0" anchor="ctr">
            <a:spAutoFit/>
          </a:bodyPr>
          <a:lstStyle/>
          <a:p>
            <a:pPr marL="0" indent="0">
              <a:buNone/>
            </a:pPr>
            <a:r>
              <a:rPr lang="en-US" sz="1350" dirty="0">
                <a:solidFill>
                  <a:srgbClr val="ECF0F1"/>
                </a:solidFill>
                <a:latin typeface="Noto Sans" pitchFamily="34" charset="0"/>
                <a:ea typeface="Noto Sans" pitchFamily="34" charset="-122"/>
                <a:cs typeface="Noto Sans" pitchFamily="34" charset="-120"/>
              </a:rPr>
              <a:t>Dr Arun Ayyar</a:t>
            </a:r>
            <a:endParaRPr lang="en-US" sz="1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179344"/>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Phase 3: Data Processing and Management</a:t>
            </a:r>
            <a:endParaRPr lang="en-US" sz="2025" dirty="0"/>
          </a:p>
        </p:txBody>
      </p:sp>
      <p:pic>
        <p:nvPicPr>
          <p:cNvPr id="4" name="Image 1" descr="preencoded.png"/>
          <p:cNvPicPr>
            <a:picLocks noChangeAspect="1"/>
          </p:cNvPicPr>
          <p:nvPr/>
        </p:nvPicPr>
        <p:blipFill>
          <a:blip r:embed="rId4"/>
          <a:stretch>
            <a:fillRect/>
          </a:stretch>
        </p:blipFill>
        <p:spPr>
          <a:xfrm>
            <a:off x="285750" y="928688"/>
            <a:ext cx="214313" cy="171450"/>
          </a:xfrm>
          <a:prstGeom prst="rect">
            <a:avLst/>
          </a:prstGeom>
        </p:spPr>
      </p:pic>
      <p:sp>
        <p:nvSpPr>
          <p:cNvPr id="5" name="Text 1"/>
          <p:cNvSpPr/>
          <p:nvPr/>
        </p:nvSpPr>
        <p:spPr>
          <a:xfrm>
            <a:off x="571500" y="885825"/>
            <a:ext cx="2404597"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Data Wrangling and Cleaning </a:t>
            </a:r>
            <a:endParaRPr lang="en-US" sz="1350" dirty="0"/>
          </a:p>
        </p:txBody>
      </p:sp>
      <p:pic>
        <p:nvPicPr>
          <p:cNvPr id="6" name="Image 2" descr="preencoded.png"/>
          <p:cNvPicPr>
            <a:picLocks noChangeAspect="1"/>
          </p:cNvPicPr>
          <p:nvPr/>
        </p:nvPicPr>
        <p:blipFill>
          <a:blip r:embed="rId5"/>
          <a:stretch>
            <a:fillRect/>
          </a:stretch>
        </p:blipFill>
        <p:spPr>
          <a:xfrm>
            <a:off x="285750" y="1285875"/>
            <a:ext cx="142875" cy="142875"/>
          </a:xfrm>
          <a:prstGeom prst="rect">
            <a:avLst/>
          </a:prstGeom>
        </p:spPr>
      </p:pic>
      <p:sp>
        <p:nvSpPr>
          <p:cNvPr id="7" name="Text 2"/>
          <p:cNvSpPr/>
          <p:nvPr/>
        </p:nvSpPr>
        <p:spPr>
          <a:xfrm>
            <a:off x="500063" y="1213022"/>
            <a:ext cx="3964781" cy="428625"/>
          </a:xfrm>
          <a:prstGeom prst="rect">
            <a:avLst/>
          </a:prstGeom>
          <a:noFill/>
          <a:ln/>
        </p:spPr>
        <p:txBody>
          <a:bodyPr wrap="squar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Transforming raw data into a more accessible and usable format</a:t>
            </a:r>
            <a:endParaRPr lang="en-US" sz="1046" dirty="0"/>
          </a:p>
        </p:txBody>
      </p:sp>
      <p:pic>
        <p:nvPicPr>
          <p:cNvPr id="8" name="Image 3" descr="preencoded.png"/>
          <p:cNvPicPr>
            <a:picLocks noChangeAspect="1"/>
          </p:cNvPicPr>
          <p:nvPr/>
        </p:nvPicPr>
        <p:blipFill>
          <a:blip r:embed="rId6"/>
          <a:stretch>
            <a:fillRect/>
          </a:stretch>
        </p:blipFill>
        <p:spPr>
          <a:xfrm>
            <a:off x="285750" y="1626710"/>
            <a:ext cx="142875" cy="142875"/>
          </a:xfrm>
          <a:prstGeom prst="rect">
            <a:avLst/>
          </a:prstGeom>
        </p:spPr>
      </p:pic>
      <p:sp>
        <p:nvSpPr>
          <p:cNvPr id="9" name="Text 3"/>
          <p:cNvSpPr/>
          <p:nvPr/>
        </p:nvSpPr>
        <p:spPr>
          <a:xfrm>
            <a:off x="500063" y="1572424"/>
            <a:ext cx="3964781" cy="428625"/>
          </a:xfrm>
          <a:prstGeom prst="rect">
            <a:avLst/>
          </a:prstGeom>
          <a:noFill/>
          <a:ln/>
        </p:spPr>
        <p:txBody>
          <a:bodyPr wrap="squar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Identifying and correcting errors, inconsistencies, and inaccuracies</a:t>
            </a:r>
            <a:endParaRPr lang="en-US" sz="1046" dirty="0"/>
          </a:p>
        </p:txBody>
      </p:sp>
      <p:pic>
        <p:nvPicPr>
          <p:cNvPr id="10" name="Image 4" descr="preencoded.png"/>
          <p:cNvPicPr>
            <a:picLocks noChangeAspect="1"/>
          </p:cNvPicPr>
          <p:nvPr/>
        </p:nvPicPr>
        <p:blipFill>
          <a:blip r:embed="rId7"/>
          <a:stretch>
            <a:fillRect/>
          </a:stretch>
        </p:blipFill>
        <p:spPr>
          <a:xfrm>
            <a:off x="285750" y="2169635"/>
            <a:ext cx="171450" cy="171450"/>
          </a:xfrm>
          <a:prstGeom prst="rect">
            <a:avLst/>
          </a:prstGeom>
        </p:spPr>
      </p:pic>
      <p:sp>
        <p:nvSpPr>
          <p:cNvPr id="11" name="Text 4"/>
          <p:cNvSpPr/>
          <p:nvPr/>
        </p:nvSpPr>
        <p:spPr>
          <a:xfrm>
            <a:off x="528638" y="2126773"/>
            <a:ext cx="2123591"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Transformation Processes </a:t>
            </a:r>
            <a:endParaRPr lang="en-US" sz="1350" dirty="0"/>
          </a:p>
        </p:txBody>
      </p:sp>
      <p:sp>
        <p:nvSpPr>
          <p:cNvPr id="12" name="Shape 5"/>
          <p:cNvSpPr/>
          <p:nvPr/>
        </p:nvSpPr>
        <p:spPr>
          <a:xfrm>
            <a:off x="285750" y="2491104"/>
            <a:ext cx="1195127" cy="307181"/>
          </a:xfrm>
          <a:prstGeom prst="rect">
            <a:avLst/>
          </a:prstGeom>
          <a:solidFill>
            <a:srgbClr val="3498DB">
              <a:alpha val="10000"/>
            </a:srgbClr>
          </a:solidFill>
          <a:ln/>
        </p:spPr>
      </p:sp>
      <p:pic>
        <p:nvPicPr>
          <p:cNvPr id="13" name="Image 5" descr="preencoded.png"/>
          <p:cNvPicPr>
            <a:picLocks noChangeAspect="1"/>
          </p:cNvPicPr>
          <p:nvPr/>
        </p:nvPicPr>
        <p:blipFill>
          <a:blip r:embed="rId8"/>
          <a:stretch>
            <a:fillRect/>
          </a:stretch>
        </p:blipFill>
        <p:spPr>
          <a:xfrm>
            <a:off x="392906" y="2580401"/>
            <a:ext cx="128588" cy="128588"/>
          </a:xfrm>
          <a:prstGeom prst="rect">
            <a:avLst/>
          </a:prstGeom>
        </p:spPr>
      </p:pic>
      <p:sp>
        <p:nvSpPr>
          <p:cNvPr id="14" name="Text 6"/>
          <p:cNvSpPr/>
          <p:nvPr/>
        </p:nvSpPr>
        <p:spPr>
          <a:xfrm>
            <a:off x="578644" y="2548254"/>
            <a:ext cx="795077"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Compression</a:t>
            </a:r>
            <a:endParaRPr lang="en-US" sz="942" dirty="0"/>
          </a:p>
        </p:txBody>
      </p:sp>
      <p:sp>
        <p:nvSpPr>
          <p:cNvPr id="15" name="Shape 7"/>
          <p:cNvSpPr/>
          <p:nvPr/>
        </p:nvSpPr>
        <p:spPr>
          <a:xfrm>
            <a:off x="1552315" y="2491104"/>
            <a:ext cx="1031295" cy="307181"/>
          </a:xfrm>
          <a:prstGeom prst="rect">
            <a:avLst/>
          </a:prstGeom>
          <a:solidFill>
            <a:srgbClr val="3498DB">
              <a:alpha val="10000"/>
            </a:srgbClr>
          </a:solidFill>
          <a:ln/>
        </p:spPr>
      </p:sp>
      <p:pic>
        <p:nvPicPr>
          <p:cNvPr id="16" name="Image 6" descr="preencoded.png"/>
          <p:cNvPicPr>
            <a:picLocks noChangeAspect="1"/>
          </p:cNvPicPr>
          <p:nvPr/>
        </p:nvPicPr>
        <p:blipFill>
          <a:blip r:embed="rId9"/>
          <a:stretch>
            <a:fillRect/>
          </a:stretch>
        </p:blipFill>
        <p:spPr>
          <a:xfrm>
            <a:off x="1659471" y="2580401"/>
            <a:ext cx="112514" cy="128588"/>
          </a:xfrm>
          <a:prstGeom prst="rect">
            <a:avLst/>
          </a:prstGeom>
        </p:spPr>
      </p:pic>
      <p:sp>
        <p:nvSpPr>
          <p:cNvPr id="17" name="Text 8"/>
          <p:cNvSpPr/>
          <p:nvPr/>
        </p:nvSpPr>
        <p:spPr>
          <a:xfrm>
            <a:off x="1829135" y="2548254"/>
            <a:ext cx="647319"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Encryption</a:t>
            </a:r>
            <a:endParaRPr lang="en-US" sz="942" dirty="0"/>
          </a:p>
        </p:txBody>
      </p:sp>
      <p:sp>
        <p:nvSpPr>
          <p:cNvPr id="18" name="Shape 9"/>
          <p:cNvSpPr/>
          <p:nvPr/>
        </p:nvSpPr>
        <p:spPr>
          <a:xfrm>
            <a:off x="2655047" y="2491104"/>
            <a:ext cx="896931" cy="307181"/>
          </a:xfrm>
          <a:prstGeom prst="rect">
            <a:avLst/>
          </a:prstGeom>
          <a:solidFill>
            <a:srgbClr val="3498DB">
              <a:alpha val="10000"/>
            </a:srgbClr>
          </a:solidFill>
          <a:ln/>
        </p:spPr>
      </p:sp>
      <p:pic>
        <p:nvPicPr>
          <p:cNvPr id="19" name="Image 7" descr="preencoded.png"/>
          <p:cNvPicPr>
            <a:picLocks noChangeAspect="1"/>
          </p:cNvPicPr>
          <p:nvPr/>
        </p:nvPicPr>
        <p:blipFill>
          <a:blip r:embed="rId10"/>
          <a:stretch>
            <a:fillRect/>
          </a:stretch>
        </p:blipFill>
        <p:spPr>
          <a:xfrm>
            <a:off x="2762203" y="2580401"/>
            <a:ext cx="128588" cy="128588"/>
          </a:xfrm>
          <a:prstGeom prst="rect">
            <a:avLst/>
          </a:prstGeom>
        </p:spPr>
      </p:pic>
      <p:sp>
        <p:nvSpPr>
          <p:cNvPr id="20" name="Text 10"/>
          <p:cNvSpPr/>
          <p:nvPr/>
        </p:nvSpPr>
        <p:spPr>
          <a:xfrm>
            <a:off x="2947941" y="2548254"/>
            <a:ext cx="496881"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Filtering</a:t>
            </a:r>
            <a:endParaRPr lang="en-US" sz="942" dirty="0"/>
          </a:p>
        </p:txBody>
      </p:sp>
      <p:sp>
        <p:nvSpPr>
          <p:cNvPr id="21" name="Shape 11"/>
          <p:cNvSpPr/>
          <p:nvPr/>
        </p:nvSpPr>
        <p:spPr>
          <a:xfrm>
            <a:off x="285750" y="2869723"/>
            <a:ext cx="791477" cy="307181"/>
          </a:xfrm>
          <a:prstGeom prst="rect">
            <a:avLst/>
          </a:prstGeom>
          <a:solidFill>
            <a:srgbClr val="3498DB">
              <a:alpha val="10000"/>
            </a:srgbClr>
          </a:solidFill>
          <a:ln/>
        </p:spPr>
      </p:sp>
      <p:pic>
        <p:nvPicPr>
          <p:cNvPr id="22" name="Image 8" descr="preencoded.png"/>
          <p:cNvPicPr>
            <a:picLocks noChangeAspect="1"/>
          </p:cNvPicPr>
          <p:nvPr/>
        </p:nvPicPr>
        <p:blipFill>
          <a:blip r:embed="rId11"/>
          <a:stretch>
            <a:fillRect/>
          </a:stretch>
        </p:blipFill>
        <p:spPr>
          <a:xfrm>
            <a:off x="392906" y="2959020"/>
            <a:ext cx="80367" cy="128588"/>
          </a:xfrm>
          <a:prstGeom prst="rect">
            <a:avLst/>
          </a:prstGeom>
        </p:spPr>
      </p:pic>
      <p:sp>
        <p:nvSpPr>
          <p:cNvPr id="23" name="Text 12"/>
          <p:cNvSpPr/>
          <p:nvPr/>
        </p:nvSpPr>
        <p:spPr>
          <a:xfrm>
            <a:off x="530423" y="2926873"/>
            <a:ext cx="439648"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Sorting</a:t>
            </a:r>
            <a:endParaRPr lang="en-US" sz="942" dirty="0"/>
          </a:p>
        </p:txBody>
      </p:sp>
      <p:sp>
        <p:nvSpPr>
          <p:cNvPr id="24" name="Shape 13"/>
          <p:cNvSpPr/>
          <p:nvPr/>
        </p:nvSpPr>
        <p:spPr>
          <a:xfrm>
            <a:off x="1148665" y="2869723"/>
            <a:ext cx="1256854" cy="307181"/>
          </a:xfrm>
          <a:prstGeom prst="rect">
            <a:avLst/>
          </a:prstGeom>
          <a:solidFill>
            <a:srgbClr val="3498DB">
              <a:alpha val="10000"/>
            </a:srgbClr>
          </a:solidFill>
          <a:ln/>
        </p:spPr>
      </p:sp>
      <p:pic>
        <p:nvPicPr>
          <p:cNvPr id="25" name="Image 9" descr="preencoded.png"/>
          <p:cNvPicPr>
            <a:picLocks noChangeAspect="1"/>
          </p:cNvPicPr>
          <p:nvPr/>
        </p:nvPicPr>
        <p:blipFill>
          <a:blip r:embed="rId12"/>
          <a:stretch>
            <a:fillRect/>
          </a:stretch>
        </p:blipFill>
        <p:spPr>
          <a:xfrm>
            <a:off x="1255821" y="2959020"/>
            <a:ext cx="128588" cy="128588"/>
          </a:xfrm>
          <a:prstGeom prst="rect">
            <a:avLst/>
          </a:prstGeom>
        </p:spPr>
      </p:pic>
      <p:sp>
        <p:nvSpPr>
          <p:cNvPr id="26" name="Text 14"/>
          <p:cNvSpPr/>
          <p:nvPr/>
        </p:nvSpPr>
        <p:spPr>
          <a:xfrm>
            <a:off x="1441559" y="2926873"/>
            <a:ext cx="856804"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Normalization</a:t>
            </a:r>
            <a:endParaRPr lang="en-US" sz="942" dirty="0"/>
          </a:p>
        </p:txBody>
      </p:sp>
      <p:sp>
        <p:nvSpPr>
          <p:cNvPr id="27" name="Shape 15"/>
          <p:cNvSpPr/>
          <p:nvPr/>
        </p:nvSpPr>
        <p:spPr>
          <a:xfrm>
            <a:off x="2476956" y="2869723"/>
            <a:ext cx="1106779" cy="307181"/>
          </a:xfrm>
          <a:prstGeom prst="rect">
            <a:avLst/>
          </a:prstGeom>
          <a:solidFill>
            <a:srgbClr val="3498DB">
              <a:alpha val="10000"/>
            </a:srgbClr>
          </a:solidFill>
          <a:ln/>
        </p:spPr>
      </p:sp>
      <p:pic>
        <p:nvPicPr>
          <p:cNvPr id="28" name="Image 10" descr="preencoded.png"/>
          <p:cNvPicPr>
            <a:picLocks noChangeAspect="1"/>
          </p:cNvPicPr>
          <p:nvPr/>
        </p:nvPicPr>
        <p:blipFill>
          <a:blip r:embed="rId13"/>
          <a:stretch>
            <a:fillRect/>
          </a:stretch>
        </p:blipFill>
        <p:spPr>
          <a:xfrm>
            <a:off x="2584112" y="2959020"/>
            <a:ext cx="160734" cy="128588"/>
          </a:xfrm>
          <a:prstGeom prst="rect">
            <a:avLst/>
          </a:prstGeom>
        </p:spPr>
      </p:pic>
      <p:sp>
        <p:nvSpPr>
          <p:cNvPr id="29" name="Text 16"/>
          <p:cNvSpPr/>
          <p:nvPr/>
        </p:nvSpPr>
        <p:spPr>
          <a:xfrm>
            <a:off x="2801996" y="2926873"/>
            <a:ext cx="674582"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Formatting</a:t>
            </a:r>
            <a:endParaRPr lang="en-US" sz="942" dirty="0"/>
          </a:p>
        </p:txBody>
      </p:sp>
      <p:sp>
        <p:nvSpPr>
          <p:cNvPr id="30" name="Shape 17"/>
          <p:cNvSpPr/>
          <p:nvPr/>
        </p:nvSpPr>
        <p:spPr>
          <a:xfrm>
            <a:off x="285750" y="3248342"/>
            <a:ext cx="1119392" cy="307181"/>
          </a:xfrm>
          <a:prstGeom prst="rect">
            <a:avLst/>
          </a:prstGeom>
          <a:solidFill>
            <a:srgbClr val="3498DB">
              <a:alpha val="10000"/>
            </a:srgbClr>
          </a:solidFill>
          <a:ln/>
        </p:spPr>
      </p:sp>
      <p:pic>
        <p:nvPicPr>
          <p:cNvPr id="31" name="Image 11" descr="preencoded.png"/>
          <p:cNvPicPr>
            <a:picLocks noChangeAspect="1"/>
          </p:cNvPicPr>
          <p:nvPr/>
        </p:nvPicPr>
        <p:blipFill>
          <a:blip r:embed="rId14"/>
          <a:stretch>
            <a:fillRect/>
          </a:stretch>
        </p:blipFill>
        <p:spPr>
          <a:xfrm>
            <a:off x="392906" y="3337638"/>
            <a:ext cx="96441" cy="128588"/>
          </a:xfrm>
          <a:prstGeom prst="rect">
            <a:avLst/>
          </a:prstGeom>
        </p:spPr>
      </p:pic>
      <p:sp>
        <p:nvSpPr>
          <p:cNvPr id="32" name="Text 18"/>
          <p:cNvSpPr/>
          <p:nvPr/>
        </p:nvSpPr>
        <p:spPr>
          <a:xfrm>
            <a:off x="546497" y="3305492"/>
            <a:ext cx="751489"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Aggregation</a:t>
            </a:r>
            <a:endParaRPr lang="en-US" sz="942" dirty="0"/>
          </a:p>
        </p:txBody>
      </p:sp>
      <p:sp>
        <p:nvSpPr>
          <p:cNvPr id="33" name="Shape 19"/>
          <p:cNvSpPr/>
          <p:nvPr/>
        </p:nvSpPr>
        <p:spPr>
          <a:xfrm>
            <a:off x="1476580" y="3248342"/>
            <a:ext cx="1120536" cy="307181"/>
          </a:xfrm>
          <a:prstGeom prst="rect">
            <a:avLst/>
          </a:prstGeom>
          <a:solidFill>
            <a:srgbClr val="3498DB">
              <a:alpha val="10000"/>
            </a:srgbClr>
          </a:solidFill>
          <a:ln/>
        </p:spPr>
      </p:sp>
      <p:pic>
        <p:nvPicPr>
          <p:cNvPr id="34" name="Image 12" descr="preencoded.png"/>
          <p:cNvPicPr>
            <a:picLocks noChangeAspect="1"/>
          </p:cNvPicPr>
          <p:nvPr/>
        </p:nvPicPr>
        <p:blipFill>
          <a:blip r:embed="rId15"/>
          <a:stretch>
            <a:fillRect/>
          </a:stretch>
        </p:blipFill>
        <p:spPr>
          <a:xfrm>
            <a:off x="1583736" y="3337638"/>
            <a:ext cx="160734" cy="128588"/>
          </a:xfrm>
          <a:prstGeom prst="rect">
            <a:avLst/>
          </a:prstGeom>
        </p:spPr>
      </p:pic>
      <p:sp>
        <p:nvSpPr>
          <p:cNvPr id="35" name="Text 20"/>
          <p:cNvSpPr/>
          <p:nvPr/>
        </p:nvSpPr>
        <p:spPr>
          <a:xfrm>
            <a:off x="1801620" y="3305492"/>
            <a:ext cx="688339"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Digitization</a:t>
            </a:r>
            <a:endParaRPr lang="en-US" sz="942" dirty="0"/>
          </a:p>
        </p:txBody>
      </p:sp>
      <p:sp>
        <p:nvSpPr>
          <p:cNvPr id="36" name="Shape 21"/>
          <p:cNvSpPr/>
          <p:nvPr/>
        </p:nvSpPr>
        <p:spPr>
          <a:xfrm>
            <a:off x="285750" y="3769835"/>
            <a:ext cx="4179094" cy="1614488"/>
          </a:xfrm>
          <a:prstGeom prst="rect">
            <a:avLst/>
          </a:prstGeom>
          <a:solidFill>
            <a:srgbClr val="E74C3C">
              <a:alpha val="10000"/>
            </a:srgbClr>
          </a:solidFill>
          <a:ln/>
        </p:spPr>
      </p:sp>
      <p:sp>
        <p:nvSpPr>
          <p:cNvPr id="37" name="Shape 22"/>
          <p:cNvSpPr/>
          <p:nvPr/>
        </p:nvSpPr>
        <p:spPr>
          <a:xfrm>
            <a:off x="285750" y="3769835"/>
            <a:ext cx="28575" cy="1614488"/>
          </a:xfrm>
          <a:prstGeom prst="rect">
            <a:avLst/>
          </a:prstGeom>
          <a:solidFill>
            <a:srgbClr val="E74C3C"/>
          </a:solidFill>
          <a:ln/>
        </p:spPr>
      </p:sp>
      <p:sp>
        <p:nvSpPr>
          <p:cNvPr id="38" name="Text 23"/>
          <p:cNvSpPr/>
          <p:nvPr/>
        </p:nvSpPr>
        <p:spPr>
          <a:xfrm>
            <a:off x="392906" y="3876992"/>
            <a:ext cx="3964781" cy="235744"/>
          </a:xfrm>
          <a:prstGeom prst="rect">
            <a:avLst/>
          </a:prstGeom>
          <a:noFill/>
          <a:ln/>
        </p:spPr>
        <p:txBody>
          <a:bodyPr wrap="none" lIns="0" tIns="0" rIns="0" bIns="0" rtlCol="0" anchor="ctr">
            <a:spAutoFit/>
          </a:bodyPr>
          <a:lstStyle/>
          <a:p>
            <a:pPr marL="0" indent="0">
              <a:buNone/>
            </a:pPr>
            <a:r>
              <a:rPr lang="en-US" sz="1238" b="1" dirty="0">
                <a:solidFill>
                  <a:srgbClr val="E74C3C"/>
                </a:solidFill>
                <a:latin typeface="Noto Sans" pitchFamily="34" charset="0"/>
                <a:ea typeface="Noto Sans" pitchFamily="34" charset="-122"/>
                <a:cs typeface="Noto Sans" pitchFamily="34" charset="-120"/>
              </a:rPr>
              <a:t>Ongoing Management Activities</a:t>
            </a:r>
            <a:endParaRPr lang="en-US" sz="1238" dirty="0"/>
          </a:p>
        </p:txBody>
      </p:sp>
      <p:pic>
        <p:nvPicPr>
          <p:cNvPr id="39" name="Image 13" descr="preencoded.png"/>
          <p:cNvPicPr>
            <a:picLocks noChangeAspect="1"/>
          </p:cNvPicPr>
          <p:nvPr/>
        </p:nvPicPr>
        <p:blipFill>
          <a:blip r:embed="rId16"/>
          <a:stretch>
            <a:fillRect/>
          </a:stretch>
        </p:blipFill>
        <p:spPr>
          <a:xfrm>
            <a:off x="392906" y="4255610"/>
            <a:ext cx="160734" cy="128588"/>
          </a:xfrm>
          <a:prstGeom prst="rect">
            <a:avLst/>
          </a:prstGeom>
        </p:spPr>
      </p:pic>
      <p:sp>
        <p:nvSpPr>
          <p:cNvPr id="40" name="Text 24"/>
          <p:cNvSpPr/>
          <p:nvPr/>
        </p:nvSpPr>
        <p:spPr>
          <a:xfrm>
            <a:off x="625078" y="4219892"/>
            <a:ext cx="2678627"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Access control and permission management</a:t>
            </a:r>
            <a:endParaRPr lang="en-US" sz="942" dirty="0"/>
          </a:p>
        </p:txBody>
      </p:sp>
      <p:pic>
        <p:nvPicPr>
          <p:cNvPr id="41" name="Image 14" descr="preencoded.png"/>
          <p:cNvPicPr>
            <a:picLocks noChangeAspect="1"/>
          </p:cNvPicPr>
          <p:nvPr/>
        </p:nvPicPr>
        <p:blipFill>
          <a:blip r:embed="rId17"/>
          <a:stretch>
            <a:fillRect/>
          </a:stretch>
        </p:blipFill>
        <p:spPr>
          <a:xfrm>
            <a:off x="392906" y="4519929"/>
            <a:ext cx="128588" cy="128588"/>
          </a:xfrm>
          <a:prstGeom prst="rect">
            <a:avLst/>
          </a:prstGeom>
        </p:spPr>
      </p:pic>
      <p:sp>
        <p:nvSpPr>
          <p:cNvPr id="42" name="Text 25"/>
          <p:cNvSpPr/>
          <p:nvPr/>
        </p:nvSpPr>
        <p:spPr>
          <a:xfrm>
            <a:off x="592931" y="4484210"/>
            <a:ext cx="2179179"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Version control and change tracking</a:t>
            </a:r>
            <a:endParaRPr lang="en-US" sz="942" dirty="0"/>
          </a:p>
        </p:txBody>
      </p:sp>
      <p:pic>
        <p:nvPicPr>
          <p:cNvPr id="43" name="Image 15" descr="preencoded.png"/>
          <p:cNvPicPr>
            <a:picLocks noChangeAspect="1"/>
          </p:cNvPicPr>
          <p:nvPr/>
        </p:nvPicPr>
        <p:blipFill>
          <a:blip r:embed="rId18"/>
          <a:stretch>
            <a:fillRect/>
          </a:stretch>
        </p:blipFill>
        <p:spPr>
          <a:xfrm>
            <a:off x="392906" y="4784248"/>
            <a:ext cx="128588" cy="128588"/>
          </a:xfrm>
          <a:prstGeom prst="rect">
            <a:avLst/>
          </a:prstGeom>
        </p:spPr>
      </p:pic>
      <p:sp>
        <p:nvSpPr>
          <p:cNvPr id="44" name="Text 26"/>
          <p:cNvSpPr/>
          <p:nvPr/>
        </p:nvSpPr>
        <p:spPr>
          <a:xfrm>
            <a:off x="592931" y="4748529"/>
            <a:ext cx="2648406"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Metadata management and documentation</a:t>
            </a:r>
            <a:endParaRPr lang="en-US" sz="942" dirty="0"/>
          </a:p>
        </p:txBody>
      </p:sp>
      <p:pic>
        <p:nvPicPr>
          <p:cNvPr id="45" name="Image 16" descr="preencoded.png"/>
          <p:cNvPicPr>
            <a:picLocks noChangeAspect="1"/>
          </p:cNvPicPr>
          <p:nvPr/>
        </p:nvPicPr>
        <p:blipFill>
          <a:blip r:embed="rId19"/>
          <a:stretch>
            <a:fillRect/>
          </a:stretch>
        </p:blipFill>
        <p:spPr>
          <a:xfrm>
            <a:off x="392906" y="5048567"/>
            <a:ext cx="128588" cy="128588"/>
          </a:xfrm>
          <a:prstGeom prst="rect">
            <a:avLst/>
          </a:prstGeom>
        </p:spPr>
      </p:pic>
      <p:sp>
        <p:nvSpPr>
          <p:cNvPr id="46" name="Text 27"/>
          <p:cNvSpPr/>
          <p:nvPr/>
        </p:nvSpPr>
        <p:spPr>
          <a:xfrm>
            <a:off x="592931" y="5012848"/>
            <a:ext cx="2019867"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Regular data quality assessments</a:t>
            </a:r>
            <a:endParaRPr lang="en-US" sz="942" dirty="0"/>
          </a:p>
        </p:txBody>
      </p:sp>
      <p:pic>
        <p:nvPicPr>
          <p:cNvPr id="47" name="Image 17" descr="preencoded.png"/>
          <p:cNvPicPr>
            <a:picLocks noChangeAspect="1"/>
          </p:cNvPicPr>
          <p:nvPr/>
        </p:nvPicPr>
        <p:blipFill>
          <a:blip r:embed="rId20"/>
          <a:stretch>
            <a:fillRect/>
          </a:stretch>
        </p:blipFill>
        <p:spPr>
          <a:xfrm>
            <a:off x="4982766" y="1803797"/>
            <a:ext cx="3571875" cy="2857500"/>
          </a:xfrm>
          <a:prstGeom prst="rect">
            <a:avLst/>
          </a:prstGeom>
        </p:spPr>
      </p:pic>
      <p:sp>
        <p:nvSpPr>
          <p:cNvPr id="48" name="Text 28"/>
          <p:cNvSpPr/>
          <p:nvPr/>
        </p:nvSpPr>
        <p:spPr>
          <a:xfrm>
            <a:off x="285750" y="5722144"/>
            <a:ext cx="8572500"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10 </a:t>
            </a:r>
            <a:endParaRPr lang="en-US" sz="83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Phase 4: Data Usage and Analysis</a:t>
            </a:r>
            <a:endParaRPr lang="en-US" sz="2025" dirty="0"/>
          </a:p>
        </p:txBody>
      </p:sp>
      <p:pic>
        <p:nvPicPr>
          <p:cNvPr id="4" name="Image 1" descr="preencoded.png"/>
          <p:cNvPicPr>
            <a:picLocks noChangeAspect="1"/>
          </p:cNvPicPr>
          <p:nvPr/>
        </p:nvPicPr>
        <p:blipFill>
          <a:blip r:embed="rId4"/>
          <a:stretch>
            <a:fillRect/>
          </a:stretch>
        </p:blipFill>
        <p:spPr>
          <a:xfrm>
            <a:off x="214313" y="782241"/>
            <a:ext cx="157163" cy="157163"/>
          </a:xfrm>
          <a:prstGeom prst="rect">
            <a:avLst/>
          </a:prstGeom>
        </p:spPr>
      </p:pic>
      <p:sp>
        <p:nvSpPr>
          <p:cNvPr id="5" name="Text 1"/>
          <p:cNvSpPr/>
          <p:nvPr/>
        </p:nvSpPr>
        <p:spPr>
          <a:xfrm>
            <a:off x="442913" y="742950"/>
            <a:ext cx="1770757"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Making Data Accessible </a:t>
            </a:r>
            <a:endParaRPr lang="en-US" sz="1238" dirty="0"/>
          </a:p>
        </p:txBody>
      </p:sp>
      <p:pic>
        <p:nvPicPr>
          <p:cNvPr id="6" name="Image 2" descr="preencoded.png"/>
          <p:cNvPicPr>
            <a:picLocks noChangeAspect="1"/>
          </p:cNvPicPr>
          <p:nvPr/>
        </p:nvPicPr>
        <p:blipFill>
          <a:blip r:embed="rId5"/>
          <a:stretch>
            <a:fillRect/>
          </a:stretch>
        </p:blipFill>
        <p:spPr>
          <a:xfrm>
            <a:off x="214313" y="1071563"/>
            <a:ext cx="128588" cy="128588"/>
          </a:xfrm>
          <a:prstGeom prst="rect">
            <a:avLst/>
          </a:prstGeom>
        </p:spPr>
      </p:pic>
      <p:sp>
        <p:nvSpPr>
          <p:cNvPr id="7" name="Text 2"/>
          <p:cNvSpPr/>
          <p:nvPr/>
        </p:nvSpPr>
        <p:spPr>
          <a:xfrm>
            <a:off x="414338" y="1050131"/>
            <a:ext cx="4086225" cy="385763"/>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Data becomes valuable only when it's accessible to the right people at the right time</a:t>
            </a:r>
            <a:endParaRPr lang="en-US" sz="942" dirty="0"/>
          </a:p>
        </p:txBody>
      </p:sp>
      <p:pic>
        <p:nvPicPr>
          <p:cNvPr id="8" name="Image 3" descr="preencoded.png"/>
          <p:cNvPicPr>
            <a:picLocks noChangeAspect="1"/>
          </p:cNvPicPr>
          <p:nvPr/>
        </p:nvPicPr>
        <p:blipFill>
          <a:blip r:embed="rId5"/>
          <a:stretch>
            <a:fillRect/>
          </a:stretch>
        </p:blipFill>
        <p:spPr>
          <a:xfrm>
            <a:off x="214313" y="1528763"/>
            <a:ext cx="128588" cy="128588"/>
          </a:xfrm>
          <a:prstGeom prst="rect">
            <a:avLst/>
          </a:prstGeom>
        </p:spPr>
      </p:pic>
      <p:sp>
        <p:nvSpPr>
          <p:cNvPr id="9" name="Text 3"/>
          <p:cNvSpPr/>
          <p:nvPr/>
        </p:nvSpPr>
        <p:spPr>
          <a:xfrm>
            <a:off x="414338" y="1507331"/>
            <a:ext cx="4086225" cy="385763"/>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Implement role-based access controls to balance accessibility with security</a:t>
            </a:r>
            <a:endParaRPr lang="en-US" sz="942" dirty="0"/>
          </a:p>
        </p:txBody>
      </p:sp>
      <p:sp>
        <p:nvSpPr>
          <p:cNvPr id="10" name="Shape 4"/>
          <p:cNvSpPr/>
          <p:nvPr/>
        </p:nvSpPr>
        <p:spPr>
          <a:xfrm>
            <a:off x="250031" y="2000250"/>
            <a:ext cx="2071688" cy="1092994"/>
          </a:xfrm>
          <a:prstGeom prst="rect">
            <a:avLst/>
          </a:prstGeom>
          <a:solidFill>
            <a:srgbClr val="3498DB">
              <a:alpha val="5000"/>
            </a:srgbClr>
          </a:solidFill>
          <a:ln/>
        </p:spPr>
      </p:sp>
      <p:sp>
        <p:nvSpPr>
          <p:cNvPr id="11" name="Text 5"/>
          <p:cNvSpPr/>
          <p:nvPr/>
        </p:nvSpPr>
        <p:spPr>
          <a:xfrm>
            <a:off x="321469" y="2071688"/>
            <a:ext cx="1928813" cy="192881"/>
          </a:xfrm>
          <a:prstGeom prst="rect">
            <a:avLst/>
          </a:prstGeom>
          <a:noFill/>
          <a:ln/>
        </p:spPr>
        <p:txBody>
          <a:bodyPr wrap="none" lIns="0" tIns="0" rIns="0" bIns="0" rtlCol="0" anchor="ctr">
            <a:spAutoFit/>
          </a:bodyPr>
          <a:lstStyle/>
          <a:p>
            <a:pPr marL="0" indent="0" algn="ctr">
              <a:buNone/>
            </a:pPr>
            <a:r>
              <a:rPr lang="en-US" sz="942" b="1" dirty="0">
                <a:solidFill>
                  <a:srgbClr val="2C3E50"/>
                </a:solidFill>
                <a:latin typeface="Noto Sans" pitchFamily="34" charset="0"/>
                <a:ea typeface="Noto Sans" pitchFamily="34" charset="-122"/>
                <a:cs typeface="Noto Sans" pitchFamily="34" charset="-120"/>
              </a:rPr>
              <a:t>Internal Usage</a:t>
            </a:r>
            <a:endParaRPr lang="en-US" sz="942" dirty="0"/>
          </a:p>
        </p:txBody>
      </p:sp>
      <p:pic>
        <p:nvPicPr>
          <p:cNvPr id="12" name="Image 4" descr="preencoded.png"/>
          <p:cNvPicPr>
            <a:picLocks noChangeAspect="1"/>
          </p:cNvPicPr>
          <p:nvPr/>
        </p:nvPicPr>
        <p:blipFill>
          <a:blip r:embed="rId6"/>
          <a:stretch>
            <a:fillRect/>
          </a:stretch>
        </p:blipFill>
        <p:spPr>
          <a:xfrm>
            <a:off x="321469" y="2357438"/>
            <a:ext cx="128588" cy="114300"/>
          </a:xfrm>
          <a:prstGeom prst="rect">
            <a:avLst/>
          </a:prstGeom>
        </p:spPr>
      </p:pic>
      <p:sp>
        <p:nvSpPr>
          <p:cNvPr id="13" name="Text 6"/>
          <p:cNvSpPr/>
          <p:nvPr/>
        </p:nvSpPr>
        <p:spPr>
          <a:xfrm>
            <a:off x="492919" y="2336006"/>
            <a:ext cx="1207824"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Dashboards &amp; Reports</a:t>
            </a:r>
            <a:endParaRPr lang="en-US" sz="837" dirty="0"/>
          </a:p>
        </p:txBody>
      </p:sp>
      <p:pic>
        <p:nvPicPr>
          <p:cNvPr id="14" name="Image 5" descr="preencoded.png"/>
          <p:cNvPicPr>
            <a:picLocks noChangeAspect="1"/>
          </p:cNvPicPr>
          <p:nvPr/>
        </p:nvPicPr>
        <p:blipFill>
          <a:blip r:embed="rId7"/>
          <a:stretch>
            <a:fillRect/>
          </a:stretch>
        </p:blipFill>
        <p:spPr>
          <a:xfrm>
            <a:off x="321469" y="2586038"/>
            <a:ext cx="85725" cy="114300"/>
          </a:xfrm>
          <a:prstGeom prst="rect">
            <a:avLst/>
          </a:prstGeom>
        </p:spPr>
      </p:pic>
      <p:sp>
        <p:nvSpPr>
          <p:cNvPr id="15" name="Text 7"/>
          <p:cNvSpPr/>
          <p:nvPr/>
        </p:nvSpPr>
        <p:spPr>
          <a:xfrm>
            <a:off x="450056" y="2564606"/>
            <a:ext cx="917609"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Decision Support</a:t>
            </a:r>
            <a:endParaRPr lang="en-US" sz="837" dirty="0"/>
          </a:p>
        </p:txBody>
      </p:sp>
      <p:pic>
        <p:nvPicPr>
          <p:cNvPr id="16" name="Image 6" descr="preencoded.png"/>
          <p:cNvPicPr>
            <a:picLocks noChangeAspect="1"/>
          </p:cNvPicPr>
          <p:nvPr/>
        </p:nvPicPr>
        <p:blipFill>
          <a:blip r:embed="rId8"/>
          <a:stretch>
            <a:fillRect/>
          </a:stretch>
        </p:blipFill>
        <p:spPr>
          <a:xfrm>
            <a:off x="321469" y="2814638"/>
            <a:ext cx="142875" cy="114300"/>
          </a:xfrm>
          <a:prstGeom prst="rect">
            <a:avLst/>
          </a:prstGeom>
        </p:spPr>
      </p:pic>
      <p:sp>
        <p:nvSpPr>
          <p:cNvPr id="17" name="Text 8"/>
          <p:cNvSpPr/>
          <p:nvPr/>
        </p:nvSpPr>
        <p:spPr>
          <a:xfrm>
            <a:off x="507206" y="2793206"/>
            <a:ext cx="107739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Process Automation</a:t>
            </a:r>
            <a:endParaRPr lang="en-US" sz="837" dirty="0"/>
          </a:p>
        </p:txBody>
      </p:sp>
      <p:sp>
        <p:nvSpPr>
          <p:cNvPr id="18" name="Shape 9"/>
          <p:cNvSpPr/>
          <p:nvPr/>
        </p:nvSpPr>
        <p:spPr>
          <a:xfrm>
            <a:off x="2393156" y="2000250"/>
            <a:ext cx="2071688" cy="1092994"/>
          </a:xfrm>
          <a:prstGeom prst="rect">
            <a:avLst/>
          </a:prstGeom>
          <a:solidFill>
            <a:srgbClr val="E74C3C">
              <a:alpha val="5000"/>
            </a:srgbClr>
          </a:solidFill>
          <a:ln/>
        </p:spPr>
      </p:sp>
      <p:sp>
        <p:nvSpPr>
          <p:cNvPr id="19" name="Text 10"/>
          <p:cNvSpPr/>
          <p:nvPr/>
        </p:nvSpPr>
        <p:spPr>
          <a:xfrm>
            <a:off x="2464594" y="2071688"/>
            <a:ext cx="1928813" cy="192881"/>
          </a:xfrm>
          <a:prstGeom prst="rect">
            <a:avLst/>
          </a:prstGeom>
          <a:noFill/>
          <a:ln/>
        </p:spPr>
        <p:txBody>
          <a:bodyPr wrap="none" lIns="0" tIns="0" rIns="0" bIns="0" rtlCol="0" anchor="ctr">
            <a:spAutoFit/>
          </a:bodyPr>
          <a:lstStyle/>
          <a:p>
            <a:pPr marL="0" indent="0" algn="ctr">
              <a:buNone/>
            </a:pPr>
            <a:r>
              <a:rPr lang="en-US" sz="942" b="1" dirty="0">
                <a:solidFill>
                  <a:srgbClr val="2C3E50"/>
                </a:solidFill>
                <a:latin typeface="Noto Sans" pitchFamily="34" charset="0"/>
                <a:ea typeface="Noto Sans" pitchFamily="34" charset="-122"/>
                <a:cs typeface="Noto Sans" pitchFamily="34" charset="-120"/>
              </a:rPr>
              <a:t>External Usage</a:t>
            </a:r>
            <a:endParaRPr lang="en-US" sz="942" dirty="0"/>
          </a:p>
        </p:txBody>
      </p:sp>
      <p:pic>
        <p:nvPicPr>
          <p:cNvPr id="20" name="Image 7" descr="preencoded.png"/>
          <p:cNvPicPr>
            <a:picLocks noChangeAspect="1"/>
          </p:cNvPicPr>
          <p:nvPr/>
        </p:nvPicPr>
        <p:blipFill>
          <a:blip r:embed="rId9"/>
          <a:stretch>
            <a:fillRect/>
          </a:stretch>
        </p:blipFill>
        <p:spPr>
          <a:xfrm>
            <a:off x="2464594" y="2357438"/>
            <a:ext cx="114300" cy="114300"/>
          </a:xfrm>
          <a:prstGeom prst="rect">
            <a:avLst/>
          </a:prstGeom>
        </p:spPr>
      </p:pic>
      <p:sp>
        <p:nvSpPr>
          <p:cNvPr id="21" name="Text 11"/>
          <p:cNvSpPr/>
          <p:nvPr/>
        </p:nvSpPr>
        <p:spPr>
          <a:xfrm>
            <a:off x="2621756" y="2336006"/>
            <a:ext cx="1057861"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Marketing Analytics</a:t>
            </a:r>
            <a:endParaRPr lang="en-US" sz="837" dirty="0"/>
          </a:p>
        </p:txBody>
      </p:sp>
      <p:pic>
        <p:nvPicPr>
          <p:cNvPr id="22" name="Image 8" descr="preencoded.png"/>
          <p:cNvPicPr>
            <a:picLocks noChangeAspect="1"/>
          </p:cNvPicPr>
          <p:nvPr/>
        </p:nvPicPr>
        <p:blipFill>
          <a:blip r:embed="rId10"/>
          <a:stretch>
            <a:fillRect/>
          </a:stretch>
        </p:blipFill>
        <p:spPr>
          <a:xfrm>
            <a:off x="2464594" y="2586038"/>
            <a:ext cx="142875" cy="114300"/>
          </a:xfrm>
          <a:prstGeom prst="rect">
            <a:avLst/>
          </a:prstGeom>
        </p:spPr>
      </p:pic>
      <p:sp>
        <p:nvSpPr>
          <p:cNvPr id="23" name="Text 12"/>
          <p:cNvSpPr/>
          <p:nvPr/>
        </p:nvSpPr>
        <p:spPr>
          <a:xfrm>
            <a:off x="2650331" y="2564606"/>
            <a:ext cx="1093524"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Partner Integrations</a:t>
            </a:r>
            <a:endParaRPr lang="en-US" sz="837" dirty="0"/>
          </a:p>
        </p:txBody>
      </p:sp>
      <p:pic>
        <p:nvPicPr>
          <p:cNvPr id="24" name="Image 9" descr="preencoded.png"/>
          <p:cNvPicPr>
            <a:picLocks noChangeAspect="1"/>
          </p:cNvPicPr>
          <p:nvPr/>
        </p:nvPicPr>
        <p:blipFill>
          <a:blip r:embed="rId11"/>
          <a:stretch>
            <a:fillRect/>
          </a:stretch>
        </p:blipFill>
        <p:spPr>
          <a:xfrm>
            <a:off x="2464594" y="2814638"/>
            <a:ext cx="142875" cy="114300"/>
          </a:xfrm>
          <a:prstGeom prst="rect">
            <a:avLst/>
          </a:prstGeom>
        </p:spPr>
      </p:pic>
      <p:sp>
        <p:nvSpPr>
          <p:cNvPr id="25" name="Text 13"/>
          <p:cNvSpPr/>
          <p:nvPr/>
        </p:nvSpPr>
        <p:spPr>
          <a:xfrm>
            <a:off x="2650331" y="2793206"/>
            <a:ext cx="986870"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Customer Insights</a:t>
            </a:r>
            <a:endParaRPr lang="en-US" sz="837" dirty="0"/>
          </a:p>
        </p:txBody>
      </p:sp>
      <p:sp>
        <p:nvSpPr>
          <p:cNvPr id="26" name="Shape 14"/>
          <p:cNvSpPr/>
          <p:nvPr/>
        </p:nvSpPr>
        <p:spPr>
          <a:xfrm>
            <a:off x="214313" y="3200400"/>
            <a:ext cx="4286250" cy="992981"/>
          </a:xfrm>
          <a:prstGeom prst="rect">
            <a:avLst/>
          </a:prstGeom>
          <a:solidFill>
            <a:srgbClr val="3498DB">
              <a:alpha val="10000"/>
            </a:srgbClr>
          </a:solidFill>
          <a:ln/>
        </p:spPr>
      </p:sp>
      <p:sp>
        <p:nvSpPr>
          <p:cNvPr id="27" name="Shape 15"/>
          <p:cNvSpPr/>
          <p:nvPr/>
        </p:nvSpPr>
        <p:spPr>
          <a:xfrm>
            <a:off x="214313" y="3200400"/>
            <a:ext cx="28575" cy="992981"/>
          </a:xfrm>
          <a:prstGeom prst="rect">
            <a:avLst/>
          </a:prstGeom>
          <a:solidFill>
            <a:srgbClr val="3498DB"/>
          </a:solidFill>
          <a:ln/>
        </p:spPr>
      </p:sp>
      <p:sp>
        <p:nvSpPr>
          <p:cNvPr id="28" name="Text 16"/>
          <p:cNvSpPr/>
          <p:nvPr/>
        </p:nvSpPr>
        <p:spPr>
          <a:xfrm>
            <a:off x="285750" y="3271838"/>
            <a:ext cx="4143375"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Analytics &amp; Insights Generation</a:t>
            </a:r>
            <a:endParaRPr lang="en-US" sz="942" dirty="0"/>
          </a:p>
        </p:txBody>
      </p:sp>
      <p:pic>
        <p:nvPicPr>
          <p:cNvPr id="29" name="Image 10" descr="preencoded.png"/>
          <p:cNvPicPr>
            <a:picLocks noChangeAspect="1"/>
          </p:cNvPicPr>
          <p:nvPr/>
        </p:nvPicPr>
        <p:blipFill>
          <a:blip r:embed="rId12"/>
          <a:stretch>
            <a:fillRect/>
          </a:stretch>
        </p:blipFill>
        <p:spPr>
          <a:xfrm>
            <a:off x="285750" y="3557588"/>
            <a:ext cx="114300" cy="114300"/>
          </a:xfrm>
          <a:prstGeom prst="rect">
            <a:avLst/>
          </a:prstGeom>
        </p:spPr>
      </p:pic>
      <p:sp>
        <p:nvSpPr>
          <p:cNvPr id="30" name="Text 17"/>
          <p:cNvSpPr/>
          <p:nvPr/>
        </p:nvSpPr>
        <p:spPr>
          <a:xfrm>
            <a:off x="457200" y="3543300"/>
            <a:ext cx="676452"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Descriptive:</a:t>
            </a:r>
            <a:endParaRPr lang="en-US" sz="837" dirty="0"/>
          </a:p>
        </p:txBody>
      </p:sp>
      <p:sp>
        <p:nvSpPr>
          <p:cNvPr id="31" name="Text 18"/>
          <p:cNvSpPr/>
          <p:nvPr/>
        </p:nvSpPr>
        <p:spPr>
          <a:xfrm>
            <a:off x="1133652" y="3543300"/>
            <a:ext cx="936585"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What happened?</a:t>
            </a:r>
            <a:endParaRPr lang="en-US" sz="837" dirty="0"/>
          </a:p>
        </p:txBody>
      </p:sp>
      <p:pic>
        <p:nvPicPr>
          <p:cNvPr id="32" name="Image 11" descr="preencoded.png"/>
          <p:cNvPicPr>
            <a:picLocks noChangeAspect="1"/>
          </p:cNvPicPr>
          <p:nvPr/>
        </p:nvPicPr>
        <p:blipFill>
          <a:blip r:embed="rId13"/>
          <a:stretch>
            <a:fillRect/>
          </a:stretch>
        </p:blipFill>
        <p:spPr>
          <a:xfrm>
            <a:off x="2440316" y="3557588"/>
            <a:ext cx="114300" cy="114300"/>
          </a:xfrm>
          <a:prstGeom prst="rect">
            <a:avLst/>
          </a:prstGeom>
        </p:spPr>
      </p:pic>
      <p:sp>
        <p:nvSpPr>
          <p:cNvPr id="33" name="Text 19"/>
          <p:cNvSpPr/>
          <p:nvPr/>
        </p:nvSpPr>
        <p:spPr>
          <a:xfrm>
            <a:off x="2611766" y="3543300"/>
            <a:ext cx="639282"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Diagnostic:</a:t>
            </a:r>
            <a:endParaRPr lang="en-US" sz="837" dirty="0"/>
          </a:p>
        </p:txBody>
      </p:sp>
      <p:sp>
        <p:nvSpPr>
          <p:cNvPr id="34" name="Text 20"/>
          <p:cNvSpPr/>
          <p:nvPr/>
        </p:nvSpPr>
        <p:spPr>
          <a:xfrm>
            <a:off x="3251048" y="3543300"/>
            <a:ext cx="1055015"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Why did it happen?</a:t>
            </a:r>
            <a:endParaRPr lang="en-US" sz="837" dirty="0"/>
          </a:p>
        </p:txBody>
      </p:sp>
      <p:pic>
        <p:nvPicPr>
          <p:cNvPr id="35" name="Image 12" descr="preencoded.png"/>
          <p:cNvPicPr>
            <a:picLocks noChangeAspect="1"/>
          </p:cNvPicPr>
          <p:nvPr/>
        </p:nvPicPr>
        <p:blipFill>
          <a:blip r:embed="rId14"/>
          <a:stretch>
            <a:fillRect/>
          </a:stretch>
        </p:blipFill>
        <p:spPr>
          <a:xfrm>
            <a:off x="285750" y="3764756"/>
            <a:ext cx="114300" cy="114300"/>
          </a:xfrm>
          <a:prstGeom prst="rect">
            <a:avLst/>
          </a:prstGeom>
        </p:spPr>
      </p:pic>
      <p:sp>
        <p:nvSpPr>
          <p:cNvPr id="36" name="Text 21"/>
          <p:cNvSpPr/>
          <p:nvPr/>
        </p:nvSpPr>
        <p:spPr>
          <a:xfrm>
            <a:off x="457200" y="3750469"/>
            <a:ext cx="604540"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Predictive:</a:t>
            </a:r>
            <a:endParaRPr lang="en-US" sz="837" dirty="0"/>
          </a:p>
        </p:txBody>
      </p:sp>
      <p:sp>
        <p:nvSpPr>
          <p:cNvPr id="37" name="Text 22"/>
          <p:cNvSpPr/>
          <p:nvPr/>
        </p:nvSpPr>
        <p:spPr>
          <a:xfrm>
            <a:off x="1061740" y="3750469"/>
            <a:ext cx="1009864"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What will happen?</a:t>
            </a:r>
            <a:endParaRPr lang="en-US" sz="837" dirty="0"/>
          </a:p>
        </p:txBody>
      </p:sp>
      <p:pic>
        <p:nvPicPr>
          <p:cNvPr id="38" name="Image 13" descr="preencoded.png"/>
          <p:cNvPicPr>
            <a:picLocks noChangeAspect="1"/>
          </p:cNvPicPr>
          <p:nvPr/>
        </p:nvPicPr>
        <p:blipFill>
          <a:blip r:embed="rId15"/>
          <a:stretch>
            <a:fillRect/>
          </a:stretch>
        </p:blipFill>
        <p:spPr>
          <a:xfrm>
            <a:off x="2440316" y="3764756"/>
            <a:ext cx="142875" cy="114300"/>
          </a:xfrm>
          <a:prstGeom prst="rect">
            <a:avLst/>
          </a:prstGeom>
        </p:spPr>
      </p:pic>
      <p:sp>
        <p:nvSpPr>
          <p:cNvPr id="39" name="Text 23"/>
          <p:cNvSpPr/>
          <p:nvPr/>
        </p:nvSpPr>
        <p:spPr>
          <a:xfrm>
            <a:off x="2640341" y="3750469"/>
            <a:ext cx="713231"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Prescriptive:</a:t>
            </a:r>
            <a:endParaRPr lang="en-US" sz="837" dirty="0"/>
          </a:p>
        </p:txBody>
      </p:sp>
      <p:sp>
        <p:nvSpPr>
          <p:cNvPr id="40" name="Text 24"/>
          <p:cNvSpPr/>
          <p:nvPr/>
        </p:nvSpPr>
        <p:spPr>
          <a:xfrm>
            <a:off x="3353572" y="3750469"/>
            <a:ext cx="890764"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What should we </a:t>
            </a:r>
            <a:endParaRPr lang="en-US" sz="837" dirty="0"/>
          </a:p>
        </p:txBody>
      </p:sp>
      <p:sp>
        <p:nvSpPr>
          <p:cNvPr id="41" name="Text 25"/>
          <p:cNvSpPr/>
          <p:nvPr/>
        </p:nvSpPr>
        <p:spPr>
          <a:xfrm>
            <a:off x="2640341" y="3921919"/>
            <a:ext cx="189058"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do?</a:t>
            </a:r>
            <a:endParaRPr lang="en-US" sz="837" dirty="0"/>
          </a:p>
        </p:txBody>
      </p:sp>
      <p:pic>
        <p:nvPicPr>
          <p:cNvPr id="42" name="Image 14" descr="preencoded.png"/>
          <p:cNvPicPr>
            <a:picLocks noChangeAspect="1"/>
          </p:cNvPicPr>
          <p:nvPr/>
        </p:nvPicPr>
        <p:blipFill>
          <a:blip r:embed="rId16"/>
          <a:stretch>
            <a:fillRect/>
          </a:stretch>
        </p:blipFill>
        <p:spPr>
          <a:xfrm>
            <a:off x="4697016" y="1071563"/>
            <a:ext cx="4086225" cy="2875359"/>
          </a:xfrm>
          <a:prstGeom prst="rect">
            <a:avLst/>
          </a:prstGeom>
        </p:spPr>
      </p:pic>
      <p:sp>
        <p:nvSpPr>
          <p:cNvPr id="43" name="Text 26"/>
          <p:cNvSpPr/>
          <p:nvPr/>
        </p:nvSpPr>
        <p:spPr>
          <a:xfrm>
            <a:off x="214313" y="4757738"/>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11 </a:t>
            </a:r>
            <a:endParaRPr lang="en-US" sz="837"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Phase 5: Data Archival</a:t>
            </a:r>
            <a:endParaRPr lang="en-US" sz="2025" dirty="0"/>
          </a:p>
        </p:txBody>
      </p:sp>
      <p:pic>
        <p:nvPicPr>
          <p:cNvPr id="4" name="Image 1" descr="preencoded.png"/>
          <p:cNvPicPr>
            <a:picLocks noChangeAspect="1"/>
          </p:cNvPicPr>
          <p:nvPr/>
        </p:nvPicPr>
        <p:blipFill>
          <a:blip r:embed="rId4"/>
          <a:stretch>
            <a:fillRect/>
          </a:stretch>
        </p:blipFill>
        <p:spPr>
          <a:xfrm>
            <a:off x="214313" y="782241"/>
            <a:ext cx="157163" cy="157163"/>
          </a:xfrm>
          <a:prstGeom prst="rect">
            <a:avLst/>
          </a:prstGeom>
        </p:spPr>
      </p:pic>
      <p:sp>
        <p:nvSpPr>
          <p:cNvPr id="5" name="Text 1"/>
          <p:cNvSpPr/>
          <p:nvPr/>
        </p:nvSpPr>
        <p:spPr>
          <a:xfrm>
            <a:off x="442913" y="742950"/>
            <a:ext cx="1929343"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When and Why to Archive </a:t>
            </a:r>
            <a:endParaRPr lang="en-US" sz="1238" dirty="0"/>
          </a:p>
        </p:txBody>
      </p:sp>
      <p:pic>
        <p:nvPicPr>
          <p:cNvPr id="6" name="Image 2" descr="preencoded.png"/>
          <p:cNvPicPr>
            <a:picLocks noChangeAspect="1"/>
          </p:cNvPicPr>
          <p:nvPr/>
        </p:nvPicPr>
        <p:blipFill>
          <a:blip r:embed="rId5"/>
          <a:stretch>
            <a:fillRect/>
          </a:stretch>
        </p:blipFill>
        <p:spPr>
          <a:xfrm>
            <a:off x="214313" y="1071563"/>
            <a:ext cx="128588" cy="128588"/>
          </a:xfrm>
          <a:prstGeom prst="rect">
            <a:avLst/>
          </a:prstGeom>
        </p:spPr>
      </p:pic>
      <p:sp>
        <p:nvSpPr>
          <p:cNvPr id="7" name="Text 2"/>
          <p:cNvSpPr/>
          <p:nvPr/>
        </p:nvSpPr>
        <p:spPr>
          <a:xfrm>
            <a:off x="414338" y="1050131"/>
            <a:ext cx="4086225" cy="385763"/>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Archive data that is no longer needed for daily operations but must be retained</a:t>
            </a:r>
            <a:endParaRPr lang="en-US" sz="942" dirty="0"/>
          </a:p>
        </p:txBody>
      </p:sp>
      <p:pic>
        <p:nvPicPr>
          <p:cNvPr id="8" name="Image 3" descr="preencoded.png"/>
          <p:cNvPicPr>
            <a:picLocks noChangeAspect="1"/>
          </p:cNvPicPr>
          <p:nvPr/>
        </p:nvPicPr>
        <p:blipFill>
          <a:blip r:embed="rId5"/>
          <a:stretch>
            <a:fillRect/>
          </a:stretch>
        </p:blipFill>
        <p:spPr>
          <a:xfrm>
            <a:off x="214313" y="1514475"/>
            <a:ext cx="128588" cy="128588"/>
          </a:xfrm>
          <a:prstGeom prst="rect">
            <a:avLst/>
          </a:prstGeom>
        </p:spPr>
      </p:pic>
      <p:sp>
        <p:nvSpPr>
          <p:cNvPr id="9" name="Text 3"/>
          <p:cNvSpPr/>
          <p:nvPr/>
        </p:nvSpPr>
        <p:spPr>
          <a:xfrm>
            <a:off x="414338" y="1493044"/>
            <a:ext cx="3957163"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Reduce primary storage costs while maintaining data accessibility</a:t>
            </a:r>
            <a:endParaRPr lang="en-US" sz="942" dirty="0"/>
          </a:p>
        </p:txBody>
      </p:sp>
      <p:pic>
        <p:nvPicPr>
          <p:cNvPr id="10" name="Image 4" descr="preencoded.png"/>
          <p:cNvPicPr>
            <a:picLocks noChangeAspect="1"/>
          </p:cNvPicPr>
          <p:nvPr/>
        </p:nvPicPr>
        <p:blipFill>
          <a:blip r:embed="rId5"/>
          <a:stretch>
            <a:fillRect/>
          </a:stretch>
        </p:blipFill>
        <p:spPr>
          <a:xfrm>
            <a:off x="214313" y="1764506"/>
            <a:ext cx="128588" cy="128588"/>
          </a:xfrm>
          <a:prstGeom prst="rect">
            <a:avLst/>
          </a:prstGeom>
        </p:spPr>
      </p:pic>
      <p:sp>
        <p:nvSpPr>
          <p:cNvPr id="11" name="Text 4"/>
          <p:cNvSpPr/>
          <p:nvPr/>
        </p:nvSpPr>
        <p:spPr>
          <a:xfrm>
            <a:off x="414338" y="1743075"/>
            <a:ext cx="3599445"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Preserve historical records for future reference and analysis</a:t>
            </a:r>
            <a:endParaRPr lang="en-US" sz="942" dirty="0"/>
          </a:p>
        </p:txBody>
      </p:sp>
      <p:sp>
        <p:nvSpPr>
          <p:cNvPr id="12" name="Shape 5"/>
          <p:cNvSpPr/>
          <p:nvPr/>
        </p:nvSpPr>
        <p:spPr>
          <a:xfrm>
            <a:off x="214313" y="2546747"/>
            <a:ext cx="2089547" cy="2103834"/>
          </a:xfrm>
          <a:prstGeom prst="rect">
            <a:avLst/>
          </a:prstGeom>
          <a:solidFill>
            <a:srgbClr val="3498DB">
              <a:alpha val="10000"/>
            </a:srgbClr>
          </a:solidFill>
          <a:ln/>
        </p:spPr>
      </p:sp>
      <p:sp>
        <p:nvSpPr>
          <p:cNvPr id="13" name="Shape 6"/>
          <p:cNvSpPr/>
          <p:nvPr/>
        </p:nvSpPr>
        <p:spPr>
          <a:xfrm>
            <a:off x="214313" y="2546747"/>
            <a:ext cx="28575" cy="2103834"/>
          </a:xfrm>
          <a:prstGeom prst="rect">
            <a:avLst/>
          </a:prstGeom>
          <a:solidFill>
            <a:srgbClr val="3498DB"/>
          </a:solidFill>
          <a:ln/>
        </p:spPr>
      </p:sp>
      <p:sp>
        <p:nvSpPr>
          <p:cNvPr id="14" name="Text 7"/>
          <p:cNvSpPr/>
          <p:nvPr/>
        </p:nvSpPr>
        <p:spPr>
          <a:xfrm>
            <a:off x="300038" y="2632472"/>
            <a:ext cx="1918097"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Archival Strategies</a:t>
            </a:r>
            <a:endParaRPr lang="en-US" sz="1046" dirty="0"/>
          </a:p>
        </p:txBody>
      </p:sp>
      <p:pic>
        <p:nvPicPr>
          <p:cNvPr id="15" name="Image 5" descr="preencoded.png"/>
          <p:cNvPicPr>
            <a:picLocks noChangeAspect="1"/>
          </p:cNvPicPr>
          <p:nvPr/>
        </p:nvPicPr>
        <p:blipFill>
          <a:blip r:embed="rId6"/>
          <a:stretch>
            <a:fillRect/>
          </a:stretch>
        </p:blipFill>
        <p:spPr>
          <a:xfrm>
            <a:off x="300038" y="2939653"/>
            <a:ext cx="100013" cy="114300"/>
          </a:xfrm>
          <a:prstGeom prst="rect">
            <a:avLst/>
          </a:prstGeom>
        </p:spPr>
      </p:pic>
      <p:sp>
        <p:nvSpPr>
          <p:cNvPr id="16" name="Text 8"/>
          <p:cNvSpPr/>
          <p:nvPr/>
        </p:nvSpPr>
        <p:spPr>
          <a:xfrm>
            <a:off x="457200" y="2925366"/>
            <a:ext cx="688339"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Time-based:</a:t>
            </a:r>
            <a:endParaRPr lang="en-US" sz="837" dirty="0"/>
          </a:p>
        </p:txBody>
      </p:sp>
      <p:sp>
        <p:nvSpPr>
          <p:cNvPr id="17" name="Text 9"/>
          <p:cNvSpPr/>
          <p:nvPr/>
        </p:nvSpPr>
        <p:spPr>
          <a:xfrm>
            <a:off x="1145539" y="2925366"/>
            <a:ext cx="711305"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Archive after </a:t>
            </a:r>
            <a:endParaRPr lang="en-US" sz="837" dirty="0"/>
          </a:p>
        </p:txBody>
      </p:sp>
      <p:sp>
        <p:nvSpPr>
          <p:cNvPr id="18" name="Text 10"/>
          <p:cNvSpPr/>
          <p:nvPr/>
        </p:nvSpPr>
        <p:spPr>
          <a:xfrm>
            <a:off x="457200" y="3096816"/>
            <a:ext cx="1024040"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predefined periods</a:t>
            </a:r>
            <a:endParaRPr lang="en-US" sz="837" dirty="0"/>
          </a:p>
        </p:txBody>
      </p:sp>
      <p:pic>
        <p:nvPicPr>
          <p:cNvPr id="19" name="Image 6" descr="preencoded.png"/>
          <p:cNvPicPr>
            <a:picLocks noChangeAspect="1"/>
          </p:cNvPicPr>
          <p:nvPr/>
        </p:nvPicPr>
        <p:blipFill>
          <a:blip r:embed="rId7"/>
          <a:stretch>
            <a:fillRect/>
          </a:stretch>
        </p:blipFill>
        <p:spPr>
          <a:xfrm>
            <a:off x="300038" y="3339703"/>
            <a:ext cx="114300" cy="114300"/>
          </a:xfrm>
          <a:prstGeom prst="rect">
            <a:avLst/>
          </a:prstGeom>
        </p:spPr>
      </p:pic>
      <p:sp>
        <p:nvSpPr>
          <p:cNvPr id="20" name="Text 11"/>
          <p:cNvSpPr/>
          <p:nvPr/>
        </p:nvSpPr>
        <p:spPr>
          <a:xfrm>
            <a:off x="471488" y="3325416"/>
            <a:ext cx="844107"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Activity-based:</a:t>
            </a:r>
            <a:endParaRPr lang="en-US" sz="837" dirty="0"/>
          </a:p>
        </p:txBody>
      </p:sp>
      <p:sp>
        <p:nvSpPr>
          <p:cNvPr id="21" name="Text 12"/>
          <p:cNvSpPr/>
          <p:nvPr/>
        </p:nvSpPr>
        <p:spPr>
          <a:xfrm>
            <a:off x="1315594" y="3325416"/>
            <a:ext cx="750512"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Archive when </a:t>
            </a:r>
            <a:endParaRPr lang="en-US" sz="837" dirty="0"/>
          </a:p>
        </p:txBody>
      </p:sp>
      <p:sp>
        <p:nvSpPr>
          <p:cNvPr id="22" name="Text 13"/>
          <p:cNvSpPr/>
          <p:nvPr/>
        </p:nvSpPr>
        <p:spPr>
          <a:xfrm>
            <a:off x="471488" y="3496866"/>
            <a:ext cx="663420"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usage drops</a:t>
            </a:r>
            <a:endParaRPr lang="en-US" sz="837" dirty="0"/>
          </a:p>
        </p:txBody>
      </p:sp>
      <p:pic>
        <p:nvPicPr>
          <p:cNvPr id="23" name="Image 7" descr="preencoded.png"/>
          <p:cNvPicPr>
            <a:picLocks noChangeAspect="1"/>
          </p:cNvPicPr>
          <p:nvPr/>
        </p:nvPicPr>
        <p:blipFill>
          <a:blip r:embed="rId8"/>
          <a:stretch>
            <a:fillRect/>
          </a:stretch>
        </p:blipFill>
        <p:spPr>
          <a:xfrm>
            <a:off x="300038" y="3739753"/>
            <a:ext cx="114300" cy="114300"/>
          </a:xfrm>
          <a:prstGeom prst="rect">
            <a:avLst/>
          </a:prstGeom>
        </p:spPr>
      </p:pic>
      <p:sp>
        <p:nvSpPr>
          <p:cNvPr id="24" name="Text 14"/>
          <p:cNvSpPr/>
          <p:nvPr/>
        </p:nvSpPr>
        <p:spPr>
          <a:xfrm>
            <a:off x="471488" y="3725466"/>
            <a:ext cx="856106"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Tiered storage:</a:t>
            </a:r>
            <a:endParaRPr lang="en-US" sz="837" dirty="0"/>
          </a:p>
        </p:txBody>
      </p:sp>
      <p:sp>
        <p:nvSpPr>
          <p:cNvPr id="25" name="Text 15"/>
          <p:cNvSpPr/>
          <p:nvPr/>
        </p:nvSpPr>
        <p:spPr>
          <a:xfrm>
            <a:off x="1327593" y="3725466"/>
            <a:ext cx="654155"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Progressive </a:t>
            </a:r>
            <a:endParaRPr lang="en-US" sz="837" dirty="0"/>
          </a:p>
        </p:txBody>
      </p:sp>
      <p:sp>
        <p:nvSpPr>
          <p:cNvPr id="26" name="Text 16"/>
          <p:cNvSpPr/>
          <p:nvPr/>
        </p:nvSpPr>
        <p:spPr>
          <a:xfrm>
            <a:off x="471488" y="3896916"/>
            <a:ext cx="765470"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cost reduction</a:t>
            </a:r>
            <a:endParaRPr lang="en-US" sz="837" dirty="0"/>
          </a:p>
        </p:txBody>
      </p:sp>
      <p:sp>
        <p:nvSpPr>
          <p:cNvPr id="27" name="Shape 17"/>
          <p:cNvSpPr/>
          <p:nvPr/>
        </p:nvSpPr>
        <p:spPr>
          <a:xfrm>
            <a:off x="2411016" y="2546747"/>
            <a:ext cx="2089547" cy="2103834"/>
          </a:xfrm>
          <a:prstGeom prst="rect">
            <a:avLst/>
          </a:prstGeom>
          <a:solidFill>
            <a:srgbClr val="E74C3C">
              <a:alpha val="10000"/>
            </a:srgbClr>
          </a:solidFill>
          <a:ln/>
        </p:spPr>
      </p:sp>
      <p:sp>
        <p:nvSpPr>
          <p:cNvPr id="28" name="Shape 18"/>
          <p:cNvSpPr/>
          <p:nvPr/>
        </p:nvSpPr>
        <p:spPr>
          <a:xfrm>
            <a:off x="2411016" y="2546747"/>
            <a:ext cx="28575" cy="2103834"/>
          </a:xfrm>
          <a:prstGeom prst="rect">
            <a:avLst/>
          </a:prstGeom>
          <a:solidFill>
            <a:srgbClr val="E74C3C"/>
          </a:solidFill>
          <a:ln/>
        </p:spPr>
      </p:sp>
      <p:sp>
        <p:nvSpPr>
          <p:cNvPr id="29" name="Text 19"/>
          <p:cNvSpPr/>
          <p:nvPr/>
        </p:nvSpPr>
        <p:spPr>
          <a:xfrm>
            <a:off x="2496741" y="2632472"/>
            <a:ext cx="1918097"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Compliance Considerations</a:t>
            </a:r>
            <a:endParaRPr lang="en-US" sz="1046" dirty="0"/>
          </a:p>
        </p:txBody>
      </p:sp>
      <p:pic>
        <p:nvPicPr>
          <p:cNvPr id="30" name="Image 8" descr="preencoded.png"/>
          <p:cNvPicPr>
            <a:picLocks noChangeAspect="1"/>
          </p:cNvPicPr>
          <p:nvPr/>
        </p:nvPicPr>
        <p:blipFill>
          <a:blip r:embed="rId9"/>
          <a:stretch>
            <a:fillRect/>
          </a:stretch>
        </p:blipFill>
        <p:spPr>
          <a:xfrm>
            <a:off x="2496741" y="2939653"/>
            <a:ext cx="114300" cy="114300"/>
          </a:xfrm>
          <a:prstGeom prst="rect">
            <a:avLst/>
          </a:prstGeom>
        </p:spPr>
      </p:pic>
      <p:sp>
        <p:nvSpPr>
          <p:cNvPr id="31" name="Text 20"/>
          <p:cNvSpPr/>
          <p:nvPr/>
        </p:nvSpPr>
        <p:spPr>
          <a:xfrm>
            <a:off x="2668191" y="2925366"/>
            <a:ext cx="1405784"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Retention requirements:</a:t>
            </a:r>
            <a:endParaRPr lang="en-US" sz="837" dirty="0"/>
          </a:p>
        </p:txBody>
      </p:sp>
      <p:sp>
        <p:nvSpPr>
          <p:cNvPr id="32" name="Text 21"/>
          <p:cNvSpPr/>
          <p:nvPr/>
        </p:nvSpPr>
        <p:spPr>
          <a:xfrm>
            <a:off x="2668191" y="3096816"/>
            <a:ext cx="1090789"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Industry regulations</a:t>
            </a:r>
            <a:endParaRPr lang="en-US" sz="837" dirty="0"/>
          </a:p>
        </p:txBody>
      </p:sp>
      <p:pic>
        <p:nvPicPr>
          <p:cNvPr id="33" name="Image 9" descr="preencoded.png"/>
          <p:cNvPicPr>
            <a:picLocks noChangeAspect="1"/>
          </p:cNvPicPr>
          <p:nvPr/>
        </p:nvPicPr>
        <p:blipFill>
          <a:blip r:embed="rId10"/>
          <a:stretch>
            <a:fillRect/>
          </a:stretch>
        </p:blipFill>
        <p:spPr>
          <a:xfrm>
            <a:off x="2496741" y="3339703"/>
            <a:ext cx="114300" cy="114300"/>
          </a:xfrm>
          <a:prstGeom prst="rect">
            <a:avLst/>
          </a:prstGeom>
        </p:spPr>
      </p:pic>
      <p:sp>
        <p:nvSpPr>
          <p:cNvPr id="34" name="Text 22"/>
          <p:cNvSpPr/>
          <p:nvPr/>
        </p:nvSpPr>
        <p:spPr>
          <a:xfrm>
            <a:off x="2668191" y="3325416"/>
            <a:ext cx="878877"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Discoverability:</a:t>
            </a:r>
            <a:endParaRPr lang="en-US" sz="837" dirty="0"/>
          </a:p>
        </p:txBody>
      </p:sp>
      <p:sp>
        <p:nvSpPr>
          <p:cNvPr id="35" name="Text 23"/>
          <p:cNvSpPr/>
          <p:nvPr/>
        </p:nvSpPr>
        <p:spPr>
          <a:xfrm>
            <a:off x="3547067" y="3325416"/>
            <a:ext cx="805262"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Searchable for </a:t>
            </a:r>
            <a:endParaRPr lang="en-US" sz="837" dirty="0"/>
          </a:p>
        </p:txBody>
      </p:sp>
      <p:sp>
        <p:nvSpPr>
          <p:cNvPr id="36" name="Text 24"/>
          <p:cNvSpPr/>
          <p:nvPr/>
        </p:nvSpPr>
        <p:spPr>
          <a:xfrm>
            <a:off x="2668191" y="3496866"/>
            <a:ext cx="791896"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legal discovery</a:t>
            </a:r>
            <a:endParaRPr lang="en-US" sz="837" dirty="0"/>
          </a:p>
        </p:txBody>
      </p:sp>
      <p:pic>
        <p:nvPicPr>
          <p:cNvPr id="37" name="Image 10" descr="preencoded.png"/>
          <p:cNvPicPr>
            <a:picLocks noChangeAspect="1"/>
          </p:cNvPicPr>
          <p:nvPr/>
        </p:nvPicPr>
        <p:blipFill>
          <a:blip r:embed="rId11"/>
          <a:stretch>
            <a:fillRect/>
          </a:stretch>
        </p:blipFill>
        <p:spPr>
          <a:xfrm>
            <a:off x="2496741" y="3739753"/>
            <a:ext cx="114300" cy="114300"/>
          </a:xfrm>
          <a:prstGeom prst="rect">
            <a:avLst/>
          </a:prstGeom>
        </p:spPr>
      </p:pic>
      <p:sp>
        <p:nvSpPr>
          <p:cNvPr id="38" name="Text 25"/>
          <p:cNvSpPr/>
          <p:nvPr/>
        </p:nvSpPr>
        <p:spPr>
          <a:xfrm>
            <a:off x="2668191" y="3725466"/>
            <a:ext cx="498360"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Security:</a:t>
            </a:r>
            <a:endParaRPr lang="en-US" sz="837" dirty="0"/>
          </a:p>
        </p:txBody>
      </p:sp>
      <p:sp>
        <p:nvSpPr>
          <p:cNvPr id="39" name="Text 26"/>
          <p:cNvSpPr/>
          <p:nvPr/>
        </p:nvSpPr>
        <p:spPr>
          <a:xfrm>
            <a:off x="3166551" y="3725466"/>
            <a:ext cx="1168505"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Maintain appropriate </a:t>
            </a:r>
            <a:endParaRPr lang="en-US" sz="837" dirty="0"/>
          </a:p>
        </p:txBody>
      </p:sp>
      <p:sp>
        <p:nvSpPr>
          <p:cNvPr id="40" name="Text 27"/>
          <p:cNvSpPr/>
          <p:nvPr/>
        </p:nvSpPr>
        <p:spPr>
          <a:xfrm>
            <a:off x="2668191" y="3896916"/>
            <a:ext cx="434234"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controls</a:t>
            </a:r>
            <a:endParaRPr lang="en-US" sz="837" dirty="0"/>
          </a:p>
        </p:txBody>
      </p:sp>
      <p:pic>
        <p:nvPicPr>
          <p:cNvPr id="41" name="Image 11" descr="preencoded.png"/>
          <p:cNvPicPr>
            <a:picLocks noChangeAspect="1"/>
          </p:cNvPicPr>
          <p:nvPr/>
        </p:nvPicPr>
        <p:blipFill>
          <a:blip r:embed="rId12"/>
          <a:stretch>
            <a:fillRect/>
          </a:stretch>
        </p:blipFill>
        <p:spPr>
          <a:xfrm>
            <a:off x="5179219" y="1343025"/>
            <a:ext cx="3214688" cy="2500313"/>
          </a:xfrm>
          <a:prstGeom prst="rect">
            <a:avLst/>
          </a:prstGeom>
        </p:spPr>
      </p:pic>
      <p:sp>
        <p:nvSpPr>
          <p:cNvPr id="42" name="Text 28"/>
          <p:cNvSpPr/>
          <p:nvPr/>
        </p:nvSpPr>
        <p:spPr>
          <a:xfrm>
            <a:off x="5179219" y="3900488"/>
            <a:ext cx="321468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Data Flow Diagram Showing Archival Process</a:t>
            </a:r>
            <a:endParaRPr lang="en-US" sz="732" dirty="0"/>
          </a:p>
        </p:txBody>
      </p:sp>
      <p:sp>
        <p:nvSpPr>
          <p:cNvPr id="43" name="Text 29"/>
          <p:cNvSpPr/>
          <p:nvPr/>
        </p:nvSpPr>
        <p:spPr>
          <a:xfrm>
            <a:off x="214313" y="4757738"/>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12 </a:t>
            </a:r>
            <a:endParaRPr lang="en-US" sz="837"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Phase 6: Data Deletion/Destruction</a:t>
            </a:r>
            <a:endParaRPr lang="en-US" sz="2025" dirty="0"/>
          </a:p>
        </p:txBody>
      </p:sp>
      <p:pic>
        <p:nvPicPr>
          <p:cNvPr id="4" name="Image 1" descr="preencoded.png"/>
          <p:cNvPicPr>
            <a:picLocks noChangeAspect="1"/>
          </p:cNvPicPr>
          <p:nvPr/>
        </p:nvPicPr>
        <p:blipFill>
          <a:blip r:embed="rId4"/>
          <a:stretch>
            <a:fillRect/>
          </a:stretch>
        </p:blipFill>
        <p:spPr>
          <a:xfrm>
            <a:off x="214313" y="782241"/>
            <a:ext cx="137517" cy="157163"/>
          </a:xfrm>
          <a:prstGeom prst="rect">
            <a:avLst/>
          </a:prstGeom>
        </p:spPr>
      </p:pic>
      <p:sp>
        <p:nvSpPr>
          <p:cNvPr id="5" name="Text 1"/>
          <p:cNvSpPr/>
          <p:nvPr/>
        </p:nvSpPr>
        <p:spPr>
          <a:xfrm>
            <a:off x="423267" y="742950"/>
            <a:ext cx="1579662"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Secure Data Disposal </a:t>
            </a:r>
            <a:endParaRPr lang="en-US" sz="1238" dirty="0"/>
          </a:p>
        </p:txBody>
      </p:sp>
      <p:pic>
        <p:nvPicPr>
          <p:cNvPr id="6" name="Image 2" descr="preencoded.png"/>
          <p:cNvPicPr>
            <a:picLocks noChangeAspect="1"/>
          </p:cNvPicPr>
          <p:nvPr/>
        </p:nvPicPr>
        <p:blipFill>
          <a:blip r:embed="rId5"/>
          <a:stretch>
            <a:fillRect/>
          </a:stretch>
        </p:blipFill>
        <p:spPr>
          <a:xfrm>
            <a:off x="214313" y="1071563"/>
            <a:ext cx="128588" cy="128588"/>
          </a:xfrm>
          <a:prstGeom prst="rect">
            <a:avLst/>
          </a:prstGeom>
        </p:spPr>
      </p:pic>
      <p:sp>
        <p:nvSpPr>
          <p:cNvPr id="7" name="Text 2"/>
          <p:cNvSpPr/>
          <p:nvPr/>
        </p:nvSpPr>
        <p:spPr>
          <a:xfrm>
            <a:off x="414338" y="1050131"/>
            <a:ext cx="4086225" cy="385763"/>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The final phase ensures data is properly removed when no longer needed</a:t>
            </a:r>
            <a:endParaRPr lang="en-US" sz="942" dirty="0"/>
          </a:p>
        </p:txBody>
      </p:sp>
      <p:pic>
        <p:nvPicPr>
          <p:cNvPr id="8" name="Image 3" descr="preencoded.png"/>
          <p:cNvPicPr>
            <a:picLocks noChangeAspect="1"/>
          </p:cNvPicPr>
          <p:nvPr/>
        </p:nvPicPr>
        <p:blipFill>
          <a:blip r:embed="rId6"/>
          <a:stretch>
            <a:fillRect/>
          </a:stretch>
        </p:blipFill>
        <p:spPr>
          <a:xfrm>
            <a:off x="214313" y="1528763"/>
            <a:ext cx="128588" cy="128588"/>
          </a:xfrm>
          <a:prstGeom prst="rect">
            <a:avLst/>
          </a:prstGeom>
        </p:spPr>
      </p:pic>
      <p:sp>
        <p:nvSpPr>
          <p:cNvPr id="9" name="Text 3"/>
          <p:cNvSpPr/>
          <p:nvPr/>
        </p:nvSpPr>
        <p:spPr>
          <a:xfrm>
            <a:off x="414338" y="1507331"/>
            <a:ext cx="3261624"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Prevents unauthorized access to sensitive information</a:t>
            </a:r>
            <a:endParaRPr lang="en-US" sz="942" dirty="0"/>
          </a:p>
        </p:txBody>
      </p:sp>
      <p:sp>
        <p:nvSpPr>
          <p:cNvPr id="10" name="Shape 4"/>
          <p:cNvSpPr/>
          <p:nvPr/>
        </p:nvSpPr>
        <p:spPr>
          <a:xfrm>
            <a:off x="214313" y="1807369"/>
            <a:ext cx="4286250" cy="1143000"/>
          </a:xfrm>
          <a:prstGeom prst="rect">
            <a:avLst/>
          </a:prstGeom>
          <a:solidFill>
            <a:srgbClr val="E74C3C">
              <a:alpha val="10000"/>
            </a:srgbClr>
          </a:solidFill>
          <a:ln/>
        </p:spPr>
      </p:sp>
      <p:sp>
        <p:nvSpPr>
          <p:cNvPr id="11" name="Shape 5"/>
          <p:cNvSpPr/>
          <p:nvPr/>
        </p:nvSpPr>
        <p:spPr>
          <a:xfrm>
            <a:off x="214313" y="1807369"/>
            <a:ext cx="28575" cy="1143000"/>
          </a:xfrm>
          <a:prstGeom prst="rect">
            <a:avLst/>
          </a:prstGeom>
          <a:solidFill>
            <a:srgbClr val="E74C3C"/>
          </a:solidFill>
          <a:ln/>
        </p:spPr>
      </p:sp>
      <p:sp>
        <p:nvSpPr>
          <p:cNvPr id="12" name="Text 6"/>
          <p:cNvSpPr/>
          <p:nvPr/>
        </p:nvSpPr>
        <p:spPr>
          <a:xfrm>
            <a:off x="300038" y="1893094"/>
            <a:ext cx="4114800"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Secure Deletion Methods</a:t>
            </a:r>
            <a:endParaRPr lang="en-US" sz="1046" dirty="0"/>
          </a:p>
        </p:txBody>
      </p:sp>
      <p:pic>
        <p:nvPicPr>
          <p:cNvPr id="13" name="Image 4" descr="preencoded.png"/>
          <p:cNvPicPr>
            <a:picLocks noChangeAspect="1"/>
          </p:cNvPicPr>
          <p:nvPr/>
        </p:nvPicPr>
        <p:blipFill>
          <a:blip r:embed="rId7"/>
          <a:stretch>
            <a:fillRect/>
          </a:stretch>
        </p:blipFill>
        <p:spPr>
          <a:xfrm>
            <a:off x="300038" y="2200275"/>
            <a:ext cx="114300" cy="114300"/>
          </a:xfrm>
          <a:prstGeom prst="rect">
            <a:avLst/>
          </a:prstGeom>
        </p:spPr>
      </p:pic>
      <p:sp>
        <p:nvSpPr>
          <p:cNvPr id="14" name="Text 7"/>
          <p:cNvSpPr/>
          <p:nvPr/>
        </p:nvSpPr>
        <p:spPr>
          <a:xfrm>
            <a:off x="471488" y="2185988"/>
            <a:ext cx="1124024"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Digital Sanitization:</a:t>
            </a:r>
            <a:endParaRPr lang="en-US" sz="837" dirty="0"/>
          </a:p>
        </p:txBody>
      </p:sp>
      <p:sp>
        <p:nvSpPr>
          <p:cNvPr id="15" name="Text 8"/>
          <p:cNvSpPr/>
          <p:nvPr/>
        </p:nvSpPr>
        <p:spPr>
          <a:xfrm>
            <a:off x="1595512" y="2185988"/>
            <a:ext cx="1734731"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Overwriting data multiple times</a:t>
            </a:r>
            <a:endParaRPr lang="en-US" sz="837" dirty="0"/>
          </a:p>
        </p:txBody>
      </p:sp>
      <p:pic>
        <p:nvPicPr>
          <p:cNvPr id="16" name="Image 5" descr="preencoded.png"/>
          <p:cNvPicPr>
            <a:picLocks noChangeAspect="1"/>
          </p:cNvPicPr>
          <p:nvPr/>
        </p:nvPicPr>
        <p:blipFill>
          <a:blip r:embed="rId8"/>
          <a:stretch>
            <a:fillRect/>
          </a:stretch>
        </p:blipFill>
        <p:spPr>
          <a:xfrm>
            <a:off x="300038" y="2428875"/>
            <a:ext cx="114300" cy="114300"/>
          </a:xfrm>
          <a:prstGeom prst="rect">
            <a:avLst/>
          </a:prstGeom>
        </p:spPr>
      </p:pic>
      <p:sp>
        <p:nvSpPr>
          <p:cNvPr id="17" name="Text 9"/>
          <p:cNvSpPr/>
          <p:nvPr/>
        </p:nvSpPr>
        <p:spPr>
          <a:xfrm>
            <a:off x="471488" y="2414588"/>
            <a:ext cx="1308506"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Cryptographic Erasure:</a:t>
            </a:r>
            <a:endParaRPr lang="en-US" sz="837" dirty="0"/>
          </a:p>
        </p:txBody>
      </p:sp>
      <p:sp>
        <p:nvSpPr>
          <p:cNvPr id="18" name="Text 10"/>
          <p:cNvSpPr/>
          <p:nvPr/>
        </p:nvSpPr>
        <p:spPr>
          <a:xfrm>
            <a:off x="1779994" y="2414588"/>
            <a:ext cx="1486151"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Destroying encryption keys</a:t>
            </a:r>
            <a:endParaRPr lang="en-US" sz="837" dirty="0"/>
          </a:p>
        </p:txBody>
      </p:sp>
      <p:pic>
        <p:nvPicPr>
          <p:cNvPr id="19" name="Image 6" descr="preencoded.png"/>
          <p:cNvPicPr>
            <a:picLocks noChangeAspect="1"/>
          </p:cNvPicPr>
          <p:nvPr/>
        </p:nvPicPr>
        <p:blipFill>
          <a:blip r:embed="rId9"/>
          <a:stretch>
            <a:fillRect/>
          </a:stretch>
        </p:blipFill>
        <p:spPr>
          <a:xfrm>
            <a:off x="300038" y="2657475"/>
            <a:ext cx="128588" cy="114300"/>
          </a:xfrm>
          <a:prstGeom prst="rect">
            <a:avLst/>
          </a:prstGeom>
        </p:spPr>
      </p:pic>
      <p:sp>
        <p:nvSpPr>
          <p:cNvPr id="20" name="Text 11"/>
          <p:cNvSpPr/>
          <p:nvPr/>
        </p:nvSpPr>
        <p:spPr>
          <a:xfrm>
            <a:off x="485775" y="2643188"/>
            <a:ext cx="1203136"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Physical Destruction:</a:t>
            </a:r>
            <a:endParaRPr lang="en-US" sz="837" dirty="0"/>
          </a:p>
        </p:txBody>
      </p:sp>
      <p:sp>
        <p:nvSpPr>
          <p:cNvPr id="21" name="Text 12"/>
          <p:cNvSpPr/>
          <p:nvPr/>
        </p:nvSpPr>
        <p:spPr>
          <a:xfrm>
            <a:off x="1688911" y="2643188"/>
            <a:ext cx="2207949"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For media that cannot be securely wiped</a:t>
            </a:r>
            <a:endParaRPr lang="en-US" sz="837" dirty="0"/>
          </a:p>
        </p:txBody>
      </p:sp>
      <p:pic>
        <p:nvPicPr>
          <p:cNvPr id="22" name="Image 7" descr="preencoded.png"/>
          <p:cNvPicPr>
            <a:picLocks noChangeAspect="1"/>
          </p:cNvPicPr>
          <p:nvPr/>
        </p:nvPicPr>
        <p:blipFill>
          <a:blip r:embed="rId10"/>
          <a:stretch>
            <a:fillRect/>
          </a:stretch>
        </p:blipFill>
        <p:spPr>
          <a:xfrm>
            <a:off x="214313" y="3096816"/>
            <a:ext cx="196453" cy="157163"/>
          </a:xfrm>
          <a:prstGeom prst="rect">
            <a:avLst/>
          </a:prstGeom>
        </p:spPr>
      </p:pic>
      <p:sp>
        <p:nvSpPr>
          <p:cNvPr id="23" name="Text 13"/>
          <p:cNvSpPr/>
          <p:nvPr/>
        </p:nvSpPr>
        <p:spPr>
          <a:xfrm>
            <a:off x="482203" y="3057525"/>
            <a:ext cx="2138521"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Retention Policy Compliance </a:t>
            </a:r>
            <a:endParaRPr lang="en-US" sz="1238" dirty="0"/>
          </a:p>
        </p:txBody>
      </p:sp>
      <p:pic>
        <p:nvPicPr>
          <p:cNvPr id="24" name="Image 8" descr="preencoded.png"/>
          <p:cNvPicPr>
            <a:picLocks noChangeAspect="1"/>
          </p:cNvPicPr>
          <p:nvPr/>
        </p:nvPicPr>
        <p:blipFill>
          <a:blip r:embed="rId6"/>
          <a:stretch>
            <a:fillRect/>
          </a:stretch>
        </p:blipFill>
        <p:spPr>
          <a:xfrm>
            <a:off x="214313" y="3386138"/>
            <a:ext cx="128588" cy="128588"/>
          </a:xfrm>
          <a:prstGeom prst="rect">
            <a:avLst/>
          </a:prstGeom>
        </p:spPr>
      </p:pic>
      <p:sp>
        <p:nvSpPr>
          <p:cNvPr id="25" name="Text 14"/>
          <p:cNvSpPr/>
          <p:nvPr/>
        </p:nvSpPr>
        <p:spPr>
          <a:xfrm>
            <a:off x="414338" y="3364706"/>
            <a:ext cx="3865215"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Align deletion schedules with legal and regulatory requirements</a:t>
            </a:r>
            <a:endParaRPr lang="en-US" sz="942" dirty="0"/>
          </a:p>
        </p:txBody>
      </p:sp>
      <p:sp>
        <p:nvSpPr>
          <p:cNvPr id="26" name="Text 15"/>
          <p:cNvSpPr/>
          <p:nvPr/>
        </p:nvSpPr>
        <p:spPr>
          <a:xfrm>
            <a:off x="214313" y="3664744"/>
            <a:ext cx="2143125"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Storage Optimization Benefits</a:t>
            </a:r>
            <a:endParaRPr lang="en-US" sz="1046" dirty="0"/>
          </a:p>
        </p:txBody>
      </p:sp>
      <p:pic>
        <p:nvPicPr>
          <p:cNvPr id="27" name="Image 9" descr="preencoded.png"/>
          <p:cNvPicPr>
            <a:picLocks noChangeAspect="1"/>
          </p:cNvPicPr>
          <p:nvPr/>
        </p:nvPicPr>
        <p:blipFill>
          <a:blip r:embed="rId11"/>
          <a:stretch>
            <a:fillRect/>
          </a:stretch>
        </p:blipFill>
        <p:spPr>
          <a:xfrm>
            <a:off x="214313" y="3979069"/>
            <a:ext cx="71438" cy="114300"/>
          </a:xfrm>
          <a:prstGeom prst="rect">
            <a:avLst/>
          </a:prstGeom>
        </p:spPr>
      </p:pic>
      <p:sp>
        <p:nvSpPr>
          <p:cNvPr id="28" name="Text 16"/>
          <p:cNvSpPr/>
          <p:nvPr/>
        </p:nvSpPr>
        <p:spPr>
          <a:xfrm>
            <a:off x="342900" y="3950494"/>
            <a:ext cx="1209303"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Reduced storage costs</a:t>
            </a:r>
            <a:endParaRPr lang="en-US" sz="837" dirty="0"/>
          </a:p>
        </p:txBody>
      </p:sp>
      <p:pic>
        <p:nvPicPr>
          <p:cNvPr id="29" name="Image 10" descr="preencoded.png"/>
          <p:cNvPicPr>
            <a:picLocks noChangeAspect="1"/>
          </p:cNvPicPr>
          <p:nvPr/>
        </p:nvPicPr>
        <p:blipFill>
          <a:blip r:embed="rId12"/>
          <a:stretch>
            <a:fillRect/>
          </a:stretch>
        </p:blipFill>
        <p:spPr>
          <a:xfrm>
            <a:off x="214313" y="4207669"/>
            <a:ext cx="128588" cy="114300"/>
          </a:xfrm>
          <a:prstGeom prst="rect">
            <a:avLst/>
          </a:prstGeom>
        </p:spPr>
      </p:pic>
      <p:sp>
        <p:nvSpPr>
          <p:cNvPr id="30" name="Text 17"/>
          <p:cNvSpPr/>
          <p:nvPr/>
        </p:nvSpPr>
        <p:spPr>
          <a:xfrm>
            <a:off x="400050" y="4179094"/>
            <a:ext cx="1658969"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Improved system performance</a:t>
            </a:r>
            <a:endParaRPr lang="en-US" sz="837" dirty="0"/>
          </a:p>
        </p:txBody>
      </p:sp>
      <p:pic>
        <p:nvPicPr>
          <p:cNvPr id="31" name="Image 11" descr="preencoded.png"/>
          <p:cNvPicPr>
            <a:picLocks noChangeAspect="1"/>
          </p:cNvPicPr>
          <p:nvPr/>
        </p:nvPicPr>
        <p:blipFill>
          <a:blip r:embed="rId13"/>
          <a:stretch>
            <a:fillRect/>
          </a:stretch>
        </p:blipFill>
        <p:spPr>
          <a:xfrm>
            <a:off x="2357438" y="3943350"/>
            <a:ext cx="114300" cy="114300"/>
          </a:xfrm>
          <a:prstGeom prst="rect">
            <a:avLst/>
          </a:prstGeom>
        </p:spPr>
      </p:pic>
      <p:sp>
        <p:nvSpPr>
          <p:cNvPr id="32" name="Text 18"/>
          <p:cNvSpPr/>
          <p:nvPr/>
        </p:nvSpPr>
        <p:spPr>
          <a:xfrm>
            <a:off x="2528888" y="3914775"/>
            <a:ext cx="129343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Decreased security risks</a:t>
            </a:r>
            <a:endParaRPr lang="en-US" sz="837" dirty="0"/>
          </a:p>
        </p:txBody>
      </p:sp>
      <p:pic>
        <p:nvPicPr>
          <p:cNvPr id="33" name="Image 12" descr="preencoded.png"/>
          <p:cNvPicPr>
            <a:picLocks noChangeAspect="1"/>
          </p:cNvPicPr>
          <p:nvPr/>
        </p:nvPicPr>
        <p:blipFill>
          <a:blip r:embed="rId14"/>
          <a:stretch>
            <a:fillRect/>
          </a:stretch>
        </p:blipFill>
        <p:spPr>
          <a:xfrm>
            <a:off x="2357438" y="4171950"/>
            <a:ext cx="85725" cy="114300"/>
          </a:xfrm>
          <a:prstGeom prst="rect">
            <a:avLst/>
          </a:prstGeom>
        </p:spPr>
      </p:pic>
      <p:sp>
        <p:nvSpPr>
          <p:cNvPr id="34" name="Text 19"/>
          <p:cNvSpPr/>
          <p:nvPr/>
        </p:nvSpPr>
        <p:spPr>
          <a:xfrm>
            <a:off x="2500313" y="4143375"/>
            <a:ext cx="1710733"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Documented deletion for audits</a:t>
            </a:r>
            <a:endParaRPr lang="en-US" sz="837" dirty="0"/>
          </a:p>
        </p:txBody>
      </p:sp>
      <p:pic>
        <p:nvPicPr>
          <p:cNvPr id="35" name="Image 13" descr="preencoded.png"/>
          <p:cNvPicPr>
            <a:picLocks noChangeAspect="1"/>
          </p:cNvPicPr>
          <p:nvPr/>
        </p:nvPicPr>
        <p:blipFill>
          <a:blip r:embed="rId15"/>
          <a:stretch>
            <a:fillRect/>
          </a:stretch>
        </p:blipFill>
        <p:spPr>
          <a:xfrm>
            <a:off x="5179219" y="1446609"/>
            <a:ext cx="3214688" cy="2500313"/>
          </a:xfrm>
          <a:prstGeom prst="rect">
            <a:avLst/>
          </a:prstGeom>
        </p:spPr>
      </p:pic>
      <p:sp>
        <p:nvSpPr>
          <p:cNvPr id="36" name="Text 20"/>
          <p:cNvSpPr/>
          <p:nvPr/>
        </p:nvSpPr>
        <p:spPr>
          <a:xfrm>
            <a:off x="214313" y="4757738"/>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13 </a:t>
            </a:r>
            <a:endParaRPr lang="en-US" sz="837"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DLM Benefits and ROI</a:t>
            </a:r>
            <a:endParaRPr lang="en-US" sz="2025" dirty="0"/>
          </a:p>
        </p:txBody>
      </p:sp>
      <p:sp>
        <p:nvSpPr>
          <p:cNvPr id="4" name="Shape 1"/>
          <p:cNvSpPr/>
          <p:nvPr/>
        </p:nvSpPr>
        <p:spPr>
          <a:xfrm>
            <a:off x="214313" y="742950"/>
            <a:ext cx="2089547" cy="1162645"/>
          </a:xfrm>
          <a:prstGeom prst="rect">
            <a:avLst/>
          </a:prstGeom>
          <a:solidFill>
            <a:srgbClr val="3498DB">
              <a:alpha val="10000"/>
            </a:srgbClr>
          </a:solidFill>
          <a:ln/>
        </p:spPr>
      </p:sp>
      <p:pic>
        <p:nvPicPr>
          <p:cNvPr id="5" name="Image 1" descr="preencoded.png"/>
          <p:cNvPicPr>
            <a:picLocks noChangeAspect="1"/>
          </p:cNvPicPr>
          <p:nvPr/>
        </p:nvPicPr>
        <p:blipFill>
          <a:blip r:embed="rId4"/>
          <a:stretch>
            <a:fillRect/>
          </a:stretch>
        </p:blipFill>
        <p:spPr>
          <a:xfrm>
            <a:off x="300038" y="864394"/>
            <a:ext cx="142875" cy="142875"/>
          </a:xfrm>
          <a:prstGeom prst="rect">
            <a:avLst/>
          </a:prstGeom>
        </p:spPr>
      </p:pic>
      <p:sp>
        <p:nvSpPr>
          <p:cNvPr id="6" name="Text 2"/>
          <p:cNvSpPr/>
          <p:nvPr/>
        </p:nvSpPr>
        <p:spPr>
          <a:xfrm>
            <a:off x="500063" y="828675"/>
            <a:ext cx="1495192"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 Process Improvement </a:t>
            </a:r>
            <a:endParaRPr lang="en-US" sz="1046" dirty="0"/>
          </a:p>
        </p:txBody>
      </p:sp>
      <p:pic>
        <p:nvPicPr>
          <p:cNvPr id="7" name="Image 2" descr="preencoded.png"/>
          <p:cNvPicPr>
            <a:picLocks noChangeAspect="1"/>
          </p:cNvPicPr>
          <p:nvPr/>
        </p:nvPicPr>
        <p:blipFill>
          <a:blip r:embed="rId5"/>
          <a:stretch>
            <a:fillRect/>
          </a:stretch>
        </p:blipFill>
        <p:spPr>
          <a:xfrm>
            <a:off x="300038" y="1121569"/>
            <a:ext cx="114300" cy="114300"/>
          </a:xfrm>
          <a:prstGeom prst="rect">
            <a:avLst/>
          </a:prstGeom>
        </p:spPr>
      </p:pic>
      <p:sp>
        <p:nvSpPr>
          <p:cNvPr id="8" name="Text 3"/>
          <p:cNvSpPr/>
          <p:nvPr/>
        </p:nvSpPr>
        <p:spPr>
          <a:xfrm>
            <a:off x="471488" y="1100138"/>
            <a:ext cx="119205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Enhanced data quality</a:t>
            </a:r>
            <a:endParaRPr lang="en-US" sz="837" dirty="0"/>
          </a:p>
        </p:txBody>
      </p:sp>
      <p:pic>
        <p:nvPicPr>
          <p:cNvPr id="9" name="Image 3" descr="preencoded.png"/>
          <p:cNvPicPr>
            <a:picLocks noChangeAspect="1"/>
          </p:cNvPicPr>
          <p:nvPr/>
        </p:nvPicPr>
        <p:blipFill>
          <a:blip r:embed="rId5"/>
          <a:stretch>
            <a:fillRect/>
          </a:stretch>
        </p:blipFill>
        <p:spPr>
          <a:xfrm>
            <a:off x="300038" y="1335881"/>
            <a:ext cx="114300" cy="114300"/>
          </a:xfrm>
          <a:prstGeom prst="rect">
            <a:avLst/>
          </a:prstGeom>
        </p:spPr>
      </p:pic>
      <p:sp>
        <p:nvSpPr>
          <p:cNvPr id="10" name="Text 4"/>
          <p:cNvSpPr/>
          <p:nvPr/>
        </p:nvSpPr>
        <p:spPr>
          <a:xfrm>
            <a:off x="471488" y="1314450"/>
            <a:ext cx="1709031"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Increased operational efficiency</a:t>
            </a:r>
            <a:endParaRPr lang="en-US" sz="837" dirty="0"/>
          </a:p>
        </p:txBody>
      </p:sp>
      <p:sp>
        <p:nvSpPr>
          <p:cNvPr id="11" name="Shape 5"/>
          <p:cNvSpPr/>
          <p:nvPr/>
        </p:nvSpPr>
        <p:spPr>
          <a:xfrm>
            <a:off x="2411016" y="742950"/>
            <a:ext cx="2089547" cy="1162645"/>
          </a:xfrm>
          <a:prstGeom prst="rect">
            <a:avLst/>
          </a:prstGeom>
          <a:solidFill>
            <a:srgbClr val="3498DB">
              <a:alpha val="10000"/>
            </a:srgbClr>
          </a:solidFill>
          <a:ln/>
        </p:spPr>
      </p:sp>
      <p:pic>
        <p:nvPicPr>
          <p:cNvPr id="12" name="Image 4" descr="preencoded.png"/>
          <p:cNvPicPr>
            <a:picLocks noChangeAspect="1"/>
          </p:cNvPicPr>
          <p:nvPr/>
        </p:nvPicPr>
        <p:blipFill>
          <a:blip r:embed="rId6"/>
          <a:stretch>
            <a:fillRect/>
          </a:stretch>
        </p:blipFill>
        <p:spPr>
          <a:xfrm>
            <a:off x="2496741" y="864394"/>
            <a:ext cx="142875" cy="142875"/>
          </a:xfrm>
          <a:prstGeom prst="rect">
            <a:avLst/>
          </a:prstGeom>
        </p:spPr>
      </p:pic>
      <p:sp>
        <p:nvSpPr>
          <p:cNvPr id="13" name="Text 6"/>
          <p:cNvSpPr/>
          <p:nvPr/>
        </p:nvSpPr>
        <p:spPr>
          <a:xfrm>
            <a:off x="2696766" y="828675"/>
            <a:ext cx="844414"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 Cost Control </a:t>
            </a:r>
            <a:endParaRPr lang="en-US" sz="1046" dirty="0"/>
          </a:p>
        </p:txBody>
      </p:sp>
      <p:pic>
        <p:nvPicPr>
          <p:cNvPr id="14" name="Image 5" descr="preencoded.png"/>
          <p:cNvPicPr>
            <a:picLocks noChangeAspect="1"/>
          </p:cNvPicPr>
          <p:nvPr/>
        </p:nvPicPr>
        <p:blipFill>
          <a:blip r:embed="rId7"/>
          <a:stretch>
            <a:fillRect/>
          </a:stretch>
        </p:blipFill>
        <p:spPr>
          <a:xfrm>
            <a:off x="2496741" y="1121569"/>
            <a:ext cx="114300" cy="114300"/>
          </a:xfrm>
          <a:prstGeom prst="rect">
            <a:avLst/>
          </a:prstGeom>
        </p:spPr>
      </p:pic>
      <p:sp>
        <p:nvSpPr>
          <p:cNvPr id="15" name="Text 7"/>
          <p:cNvSpPr/>
          <p:nvPr/>
        </p:nvSpPr>
        <p:spPr>
          <a:xfrm>
            <a:off x="2668191" y="1100138"/>
            <a:ext cx="1298349"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Optimized storage costs</a:t>
            </a:r>
            <a:endParaRPr lang="en-US" sz="837" dirty="0"/>
          </a:p>
        </p:txBody>
      </p:sp>
      <p:pic>
        <p:nvPicPr>
          <p:cNvPr id="16" name="Image 6" descr="preencoded.png"/>
          <p:cNvPicPr>
            <a:picLocks noChangeAspect="1"/>
          </p:cNvPicPr>
          <p:nvPr/>
        </p:nvPicPr>
        <p:blipFill>
          <a:blip r:embed="rId7"/>
          <a:stretch>
            <a:fillRect/>
          </a:stretch>
        </p:blipFill>
        <p:spPr>
          <a:xfrm>
            <a:off x="2496741" y="1335881"/>
            <a:ext cx="114300" cy="114300"/>
          </a:xfrm>
          <a:prstGeom prst="rect">
            <a:avLst/>
          </a:prstGeom>
        </p:spPr>
      </p:pic>
      <p:sp>
        <p:nvSpPr>
          <p:cNvPr id="17" name="Text 8"/>
          <p:cNvSpPr/>
          <p:nvPr/>
        </p:nvSpPr>
        <p:spPr>
          <a:xfrm>
            <a:off x="2668191" y="1314450"/>
            <a:ext cx="1404528"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Reduced data redundancy</a:t>
            </a:r>
            <a:endParaRPr lang="en-US" sz="837" dirty="0"/>
          </a:p>
        </p:txBody>
      </p:sp>
      <p:sp>
        <p:nvSpPr>
          <p:cNvPr id="18" name="Shape 9"/>
          <p:cNvSpPr/>
          <p:nvPr/>
        </p:nvSpPr>
        <p:spPr>
          <a:xfrm>
            <a:off x="214313" y="2012752"/>
            <a:ext cx="2089547" cy="1162645"/>
          </a:xfrm>
          <a:prstGeom prst="rect">
            <a:avLst/>
          </a:prstGeom>
          <a:solidFill>
            <a:srgbClr val="3498DB">
              <a:alpha val="10000"/>
            </a:srgbClr>
          </a:solidFill>
          <a:ln/>
        </p:spPr>
      </p:sp>
      <p:pic>
        <p:nvPicPr>
          <p:cNvPr id="19" name="Image 7" descr="preencoded.png"/>
          <p:cNvPicPr>
            <a:picLocks noChangeAspect="1"/>
          </p:cNvPicPr>
          <p:nvPr/>
        </p:nvPicPr>
        <p:blipFill>
          <a:blip r:embed="rId8"/>
          <a:stretch>
            <a:fillRect/>
          </a:stretch>
        </p:blipFill>
        <p:spPr>
          <a:xfrm>
            <a:off x="300038" y="2134195"/>
            <a:ext cx="178594" cy="142875"/>
          </a:xfrm>
          <a:prstGeom prst="rect">
            <a:avLst/>
          </a:prstGeom>
        </p:spPr>
      </p:pic>
      <p:sp>
        <p:nvSpPr>
          <p:cNvPr id="20" name="Text 10"/>
          <p:cNvSpPr/>
          <p:nvPr/>
        </p:nvSpPr>
        <p:spPr>
          <a:xfrm>
            <a:off x="535781" y="2098477"/>
            <a:ext cx="803114"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 Compliance </a:t>
            </a:r>
            <a:endParaRPr lang="en-US" sz="1046" dirty="0"/>
          </a:p>
        </p:txBody>
      </p:sp>
      <p:pic>
        <p:nvPicPr>
          <p:cNvPr id="21" name="Image 8" descr="preencoded.png"/>
          <p:cNvPicPr>
            <a:picLocks noChangeAspect="1"/>
          </p:cNvPicPr>
          <p:nvPr/>
        </p:nvPicPr>
        <p:blipFill>
          <a:blip r:embed="rId9"/>
          <a:stretch>
            <a:fillRect/>
          </a:stretch>
        </p:blipFill>
        <p:spPr>
          <a:xfrm>
            <a:off x="300038" y="2391370"/>
            <a:ext cx="114300" cy="114300"/>
          </a:xfrm>
          <a:prstGeom prst="rect">
            <a:avLst/>
          </a:prstGeom>
        </p:spPr>
      </p:pic>
      <p:sp>
        <p:nvSpPr>
          <p:cNvPr id="22" name="Text 11"/>
          <p:cNvSpPr/>
          <p:nvPr/>
        </p:nvSpPr>
        <p:spPr>
          <a:xfrm>
            <a:off x="471488" y="2369939"/>
            <a:ext cx="1558844"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Automated retention policies</a:t>
            </a:r>
            <a:endParaRPr lang="en-US" sz="837" dirty="0"/>
          </a:p>
        </p:txBody>
      </p:sp>
      <p:pic>
        <p:nvPicPr>
          <p:cNvPr id="23" name="Image 9" descr="preencoded.png"/>
          <p:cNvPicPr>
            <a:picLocks noChangeAspect="1"/>
          </p:cNvPicPr>
          <p:nvPr/>
        </p:nvPicPr>
        <p:blipFill>
          <a:blip r:embed="rId9"/>
          <a:stretch>
            <a:fillRect/>
          </a:stretch>
        </p:blipFill>
        <p:spPr>
          <a:xfrm>
            <a:off x="300038" y="2605683"/>
            <a:ext cx="114300" cy="114300"/>
          </a:xfrm>
          <a:prstGeom prst="rect">
            <a:avLst/>
          </a:prstGeom>
        </p:spPr>
      </p:pic>
      <p:sp>
        <p:nvSpPr>
          <p:cNvPr id="24" name="Text 12"/>
          <p:cNvSpPr/>
          <p:nvPr/>
        </p:nvSpPr>
        <p:spPr>
          <a:xfrm>
            <a:off x="471488" y="2584252"/>
            <a:ext cx="139961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Simplified audit processes</a:t>
            </a:r>
            <a:endParaRPr lang="en-US" sz="837" dirty="0"/>
          </a:p>
        </p:txBody>
      </p:sp>
      <p:sp>
        <p:nvSpPr>
          <p:cNvPr id="25" name="Shape 13"/>
          <p:cNvSpPr/>
          <p:nvPr/>
        </p:nvSpPr>
        <p:spPr>
          <a:xfrm>
            <a:off x="2411016" y="2012752"/>
            <a:ext cx="2089547" cy="1162645"/>
          </a:xfrm>
          <a:prstGeom prst="rect">
            <a:avLst/>
          </a:prstGeom>
          <a:solidFill>
            <a:srgbClr val="3498DB">
              <a:alpha val="10000"/>
            </a:srgbClr>
          </a:solidFill>
          <a:ln/>
        </p:spPr>
      </p:sp>
      <p:pic>
        <p:nvPicPr>
          <p:cNvPr id="26" name="Image 10" descr="preencoded.png"/>
          <p:cNvPicPr>
            <a:picLocks noChangeAspect="1"/>
          </p:cNvPicPr>
          <p:nvPr/>
        </p:nvPicPr>
        <p:blipFill>
          <a:blip r:embed="rId10"/>
          <a:stretch>
            <a:fillRect/>
          </a:stretch>
        </p:blipFill>
        <p:spPr>
          <a:xfrm>
            <a:off x="2496741" y="2134195"/>
            <a:ext cx="142875" cy="142875"/>
          </a:xfrm>
          <a:prstGeom prst="rect">
            <a:avLst/>
          </a:prstGeom>
        </p:spPr>
      </p:pic>
      <p:sp>
        <p:nvSpPr>
          <p:cNvPr id="27" name="Text 14"/>
          <p:cNvSpPr/>
          <p:nvPr/>
        </p:nvSpPr>
        <p:spPr>
          <a:xfrm>
            <a:off x="2696766" y="2098477"/>
            <a:ext cx="1020273"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 Risk Mitigation </a:t>
            </a:r>
            <a:endParaRPr lang="en-US" sz="1046" dirty="0"/>
          </a:p>
        </p:txBody>
      </p:sp>
      <p:pic>
        <p:nvPicPr>
          <p:cNvPr id="28" name="Image 11" descr="preencoded.png"/>
          <p:cNvPicPr>
            <a:picLocks noChangeAspect="1"/>
          </p:cNvPicPr>
          <p:nvPr/>
        </p:nvPicPr>
        <p:blipFill>
          <a:blip r:embed="rId11"/>
          <a:stretch>
            <a:fillRect/>
          </a:stretch>
        </p:blipFill>
        <p:spPr>
          <a:xfrm>
            <a:off x="2496741" y="2391370"/>
            <a:ext cx="114300" cy="114300"/>
          </a:xfrm>
          <a:prstGeom prst="rect">
            <a:avLst/>
          </a:prstGeom>
        </p:spPr>
      </p:pic>
      <p:sp>
        <p:nvSpPr>
          <p:cNvPr id="29" name="Text 15"/>
          <p:cNvSpPr/>
          <p:nvPr/>
        </p:nvSpPr>
        <p:spPr>
          <a:xfrm>
            <a:off x="2668191" y="2369939"/>
            <a:ext cx="166125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Reduced data breach exposure</a:t>
            </a:r>
            <a:endParaRPr lang="en-US" sz="837" dirty="0"/>
          </a:p>
        </p:txBody>
      </p:sp>
      <p:pic>
        <p:nvPicPr>
          <p:cNvPr id="30" name="Image 12" descr="preencoded.png"/>
          <p:cNvPicPr>
            <a:picLocks noChangeAspect="1"/>
          </p:cNvPicPr>
          <p:nvPr/>
        </p:nvPicPr>
        <p:blipFill>
          <a:blip r:embed="rId11"/>
          <a:stretch>
            <a:fillRect/>
          </a:stretch>
        </p:blipFill>
        <p:spPr>
          <a:xfrm>
            <a:off x="2496741" y="2605683"/>
            <a:ext cx="114300" cy="114300"/>
          </a:xfrm>
          <a:prstGeom prst="rect">
            <a:avLst/>
          </a:prstGeom>
        </p:spPr>
      </p:pic>
      <p:sp>
        <p:nvSpPr>
          <p:cNvPr id="31" name="Text 16"/>
          <p:cNvSpPr/>
          <p:nvPr/>
        </p:nvSpPr>
        <p:spPr>
          <a:xfrm>
            <a:off x="2668191" y="2584252"/>
            <a:ext cx="1277894"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Better disaster recovery</a:t>
            </a:r>
            <a:endParaRPr lang="en-US" sz="837" dirty="0"/>
          </a:p>
        </p:txBody>
      </p:sp>
      <p:sp>
        <p:nvSpPr>
          <p:cNvPr id="32" name="Shape 17"/>
          <p:cNvSpPr/>
          <p:nvPr/>
        </p:nvSpPr>
        <p:spPr>
          <a:xfrm>
            <a:off x="214313" y="3282553"/>
            <a:ext cx="4286250" cy="1368028"/>
          </a:xfrm>
          <a:prstGeom prst="rect">
            <a:avLst/>
          </a:prstGeom>
          <a:solidFill>
            <a:srgbClr val="E74C3C">
              <a:alpha val="10000"/>
            </a:srgbClr>
          </a:solidFill>
          <a:ln/>
        </p:spPr>
      </p:sp>
      <p:sp>
        <p:nvSpPr>
          <p:cNvPr id="33" name="Shape 18"/>
          <p:cNvSpPr/>
          <p:nvPr/>
        </p:nvSpPr>
        <p:spPr>
          <a:xfrm>
            <a:off x="214313" y="3282553"/>
            <a:ext cx="28575" cy="1368028"/>
          </a:xfrm>
          <a:prstGeom prst="rect">
            <a:avLst/>
          </a:prstGeom>
          <a:solidFill>
            <a:srgbClr val="E74C3C"/>
          </a:solidFill>
          <a:ln/>
        </p:spPr>
      </p:sp>
      <p:sp>
        <p:nvSpPr>
          <p:cNvPr id="34" name="Text 19"/>
          <p:cNvSpPr/>
          <p:nvPr/>
        </p:nvSpPr>
        <p:spPr>
          <a:xfrm>
            <a:off x="300038" y="3368278"/>
            <a:ext cx="4114800"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Measurable ROI Indicators</a:t>
            </a:r>
            <a:endParaRPr lang="en-US" sz="1046" dirty="0"/>
          </a:p>
        </p:txBody>
      </p:sp>
      <p:pic>
        <p:nvPicPr>
          <p:cNvPr id="35" name="Image 13" descr="preencoded.png"/>
          <p:cNvPicPr>
            <a:picLocks noChangeAspect="1"/>
          </p:cNvPicPr>
          <p:nvPr/>
        </p:nvPicPr>
        <p:blipFill>
          <a:blip r:embed="rId12"/>
          <a:stretch>
            <a:fillRect/>
          </a:stretch>
        </p:blipFill>
        <p:spPr>
          <a:xfrm>
            <a:off x="402924" y="3754041"/>
            <a:ext cx="85725" cy="114300"/>
          </a:xfrm>
          <a:prstGeom prst="rect">
            <a:avLst/>
          </a:prstGeom>
        </p:spPr>
      </p:pic>
      <p:sp>
        <p:nvSpPr>
          <p:cNvPr id="36" name="Text 20"/>
          <p:cNvSpPr/>
          <p:nvPr/>
        </p:nvSpPr>
        <p:spPr>
          <a:xfrm>
            <a:off x="545799" y="3639741"/>
            <a:ext cx="1091543"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20-40% storage savings</a:t>
            </a:r>
            <a:endParaRPr lang="en-US" sz="837" dirty="0"/>
          </a:p>
        </p:txBody>
      </p:sp>
      <p:pic>
        <p:nvPicPr>
          <p:cNvPr id="37" name="Image 14" descr="preencoded.png"/>
          <p:cNvPicPr>
            <a:picLocks noChangeAspect="1"/>
          </p:cNvPicPr>
          <p:nvPr/>
        </p:nvPicPr>
        <p:blipFill>
          <a:blip r:embed="rId13"/>
          <a:stretch>
            <a:fillRect/>
          </a:stretch>
        </p:blipFill>
        <p:spPr>
          <a:xfrm>
            <a:off x="1740229" y="3754041"/>
            <a:ext cx="114300" cy="114300"/>
          </a:xfrm>
          <a:prstGeom prst="rect">
            <a:avLst/>
          </a:prstGeom>
        </p:spPr>
      </p:pic>
      <p:sp>
        <p:nvSpPr>
          <p:cNvPr id="38" name="Text 21"/>
          <p:cNvSpPr/>
          <p:nvPr/>
        </p:nvSpPr>
        <p:spPr>
          <a:xfrm>
            <a:off x="1911679" y="3639741"/>
            <a:ext cx="1062968"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30-50% time reduction</a:t>
            </a:r>
            <a:endParaRPr lang="en-US" sz="837" dirty="0"/>
          </a:p>
        </p:txBody>
      </p:sp>
      <p:pic>
        <p:nvPicPr>
          <p:cNvPr id="39" name="Image 15" descr="preencoded.png"/>
          <p:cNvPicPr>
            <a:picLocks noChangeAspect="1"/>
          </p:cNvPicPr>
          <p:nvPr/>
        </p:nvPicPr>
        <p:blipFill>
          <a:blip r:embed="rId14"/>
          <a:stretch>
            <a:fillRect/>
          </a:stretch>
        </p:blipFill>
        <p:spPr>
          <a:xfrm>
            <a:off x="3077533" y="3754041"/>
            <a:ext cx="114300" cy="114300"/>
          </a:xfrm>
          <a:prstGeom prst="rect">
            <a:avLst/>
          </a:prstGeom>
        </p:spPr>
      </p:pic>
      <p:sp>
        <p:nvSpPr>
          <p:cNvPr id="40" name="Text 22"/>
          <p:cNvSpPr/>
          <p:nvPr/>
        </p:nvSpPr>
        <p:spPr>
          <a:xfrm>
            <a:off x="3248983" y="3639741"/>
            <a:ext cx="1062968"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60% fewer incidents</a:t>
            </a:r>
            <a:endParaRPr lang="en-US" sz="837" dirty="0"/>
          </a:p>
        </p:txBody>
      </p:sp>
      <p:pic>
        <p:nvPicPr>
          <p:cNvPr id="41" name="Image 16" descr="preencoded.png"/>
          <p:cNvPicPr>
            <a:picLocks noChangeAspect="1"/>
          </p:cNvPicPr>
          <p:nvPr/>
        </p:nvPicPr>
        <p:blipFill>
          <a:blip r:embed="rId15"/>
          <a:stretch>
            <a:fillRect/>
          </a:stretch>
        </p:blipFill>
        <p:spPr>
          <a:xfrm>
            <a:off x="5179219" y="1343025"/>
            <a:ext cx="3214688" cy="2500313"/>
          </a:xfrm>
          <a:prstGeom prst="rect">
            <a:avLst/>
          </a:prstGeom>
        </p:spPr>
      </p:pic>
      <p:sp>
        <p:nvSpPr>
          <p:cNvPr id="42" name="Text 23"/>
          <p:cNvSpPr/>
          <p:nvPr/>
        </p:nvSpPr>
        <p:spPr>
          <a:xfrm>
            <a:off x="5179219" y="3900488"/>
            <a:ext cx="321468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Enterprise Data Management Market Growth and ROI</a:t>
            </a:r>
            <a:endParaRPr lang="en-US" sz="732" dirty="0"/>
          </a:p>
        </p:txBody>
      </p:sp>
      <p:sp>
        <p:nvSpPr>
          <p:cNvPr id="43" name="Text 24"/>
          <p:cNvSpPr/>
          <p:nvPr/>
        </p:nvSpPr>
        <p:spPr>
          <a:xfrm>
            <a:off x="214313" y="4757738"/>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14 </a:t>
            </a:r>
            <a:endParaRPr lang="en-US" sz="837"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What is Data Governance?</a:t>
            </a:r>
            <a:endParaRPr lang="en-US" sz="2025" dirty="0"/>
          </a:p>
        </p:txBody>
      </p:sp>
      <p:sp>
        <p:nvSpPr>
          <p:cNvPr id="4" name="Shape 1"/>
          <p:cNvSpPr/>
          <p:nvPr/>
        </p:nvSpPr>
        <p:spPr>
          <a:xfrm>
            <a:off x="214313" y="742950"/>
            <a:ext cx="4286250" cy="1308702"/>
          </a:xfrm>
          <a:prstGeom prst="rect">
            <a:avLst/>
          </a:prstGeom>
          <a:solidFill>
            <a:srgbClr val="3498DB">
              <a:alpha val="10000"/>
            </a:srgbClr>
          </a:solidFill>
          <a:ln/>
        </p:spPr>
      </p:sp>
      <p:sp>
        <p:nvSpPr>
          <p:cNvPr id="5" name="Shape 2"/>
          <p:cNvSpPr/>
          <p:nvPr/>
        </p:nvSpPr>
        <p:spPr>
          <a:xfrm>
            <a:off x="214313" y="742950"/>
            <a:ext cx="28575" cy="1308702"/>
          </a:xfrm>
          <a:prstGeom prst="rect">
            <a:avLst/>
          </a:prstGeom>
          <a:solidFill>
            <a:srgbClr val="3498DB"/>
          </a:solidFill>
          <a:ln/>
        </p:spPr>
      </p:sp>
      <p:sp>
        <p:nvSpPr>
          <p:cNvPr id="6" name="Text 3"/>
          <p:cNvSpPr/>
          <p:nvPr/>
        </p:nvSpPr>
        <p:spPr>
          <a:xfrm>
            <a:off x="321469" y="850106"/>
            <a:ext cx="4071938"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Definition</a:t>
            </a:r>
            <a:endParaRPr lang="en-US" sz="1238" dirty="0"/>
          </a:p>
        </p:txBody>
      </p:sp>
      <p:sp>
        <p:nvSpPr>
          <p:cNvPr id="7" name="Text 4"/>
          <p:cNvSpPr/>
          <p:nvPr/>
        </p:nvSpPr>
        <p:spPr>
          <a:xfrm>
            <a:off x="321469" y="1157288"/>
            <a:ext cx="4071938" cy="720068"/>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Data Governance is a system that defines who within an organization has authority and control over data assets and how those data assets may be used. It establishes the framework for decision-making and accountability. </a:t>
            </a:r>
            <a:endParaRPr lang="en-US" sz="942" dirty="0"/>
          </a:p>
        </p:txBody>
      </p:sp>
      <p:pic>
        <p:nvPicPr>
          <p:cNvPr id="8" name="Image 1" descr="preencoded.png"/>
          <p:cNvPicPr>
            <a:picLocks noChangeAspect="1"/>
          </p:cNvPicPr>
          <p:nvPr/>
        </p:nvPicPr>
        <p:blipFill>
          <a:blip r:embed="rId4"/>
          <a:stretch>
            <a:fillRect/>
          </a:stretch>
        </p:blipFill>
        <p:spPr>
          <a:xfrm>
            <a:off x="285750" y="2337402"/>
            <a:ext cx="142875" cy="142875"/>
          </a:xfrm>
          <a:prstGeom prst="rect">
            <a:avLst/>
          </a:prstGeom>
        </p:spPr>
      </p:pic>
      <p:sp>
        <p:nvSpPr>
          <p:cNvPr id="9" name="Text 5"/>
          <p:cNvSpPr/>
          <p:nvPr/>
        </p:nvSpPr>
        <p:spPr>
          <a:xfrm>
            <a:off x="485775" y="2301683"/>
            <a:ext cx="405910"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 Scope </a:t>
            </a:r>
            <a:endParaRPr lang="en-US" sz="1046" dirty="0"/>
          </a:p>
        </p:txBody>
      </p:sp>
      <p:pic>
        <p:nvPicPr>
          <p:cNvPr id="10" name="Image 2" descr="preencoded.png"/>
          <p:cNvPicPr>
            <a:picLocks noChangeAspect="1"/>
          </p:cNvPicPr>
          <p:nvPr/>
        </p:nvPicPr>
        <p:blipFill>
          <a:blip r:embed="rId5"/>
          <a:stretch>
            <a:fillRect/>
          </a:stretch>
        </p:blipFill>
        <p:spPr>
          <a:xfrm>
            <a:off x="285750" y="2608864"/>
            <a:ext cx="114300" cy="114300"/>
          </a:xfrm>
          <a:prstGeom prst="rect">
            <a:avLst/>
          </a:prstGeom>
        </p:spPr>
      </p:pic>
      <p:sp>
        <p:nvSpPr>
          <p:cNvPr id="11" name="Text 6"/>
          <p:cNvSpPr/>
          <p:nvPr/>
        </p:nvSpPr>
        <p:spPr>
          <a:xfrm>
            <a:off x="457200" y="2587433"/>
            <a:ext cx="1775222"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Enterprise-wide approach to managing data</a:t>
            </a:r>
            <a:endParaRPr lang="en-US" sz="837" dirty="0"/>
          </a:p>
        </p:txBody>
      </p:sp>
      <p:pic>
        <p:nvPicPr>
          <p:cNvPr id="12" name="Image 3" descr="preencoded.png"/>
          <p:cNvPicPr>
            <a:picLocks noChangeAspect="1"/>
          </p:cNvPicPr>
          <p:nvPr/>
        </p:nvPicPr>
        <p:blipFill>
          <a:blip r:embed="rId5"/>
          <a:stretch>
            <a:fillRect/>
          </a:stretch>
        </p:blipFill>
        <p:spPr>
          <a:xfrm>
            <a:off x="285750" y="3008914"/>
            <a:ext cx="114300" cy="114300"/>
          </a:xfrm>
          <a:prstGeom prst="rect">
            <a:avLst/>
          </a:prstGeom>
        </p:spPr>
      </p:pic>
      <p:sp>
        <p:nvSpPr>
          <p:cNvPr id="13" name="Text 7"/>
          <p:cNvSpPr/>
          <p:nvPr/>
        </p:nvSpPr>
        <p:spPr>
          <a:xfrm>
            <a:off x="457200" y="2987483"/>
            <a:ext cx="1775222"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Policies, procedures, and standards</a:t>
            </a:r>
            <a:endParaRPr lang="en-US" sz="837" dirty="0"/>
          </a:p>
        </p:txBody>
      </p:sp>
      <p:pic>
        <p:nvPicPr>
          <p:cNvPr id="14" name="Image 4" descr="preencoded.png"/>
          <p:cNvPicPr>
            <a:picLocks noChangeAspect="1"/>
          </p:cNvPicPr>
          <p:nvPr/>
        </p:nvPicPr>
        <p:blipFill>
          <a:blip r:embed="rId6"/>
          <a:stretch>
            <a:fillRect/>
          </a:stretch>
        </p:blipFill>
        <p:spPr>
          <a:xfrm>
            <a:off x="2482453" y="2337402"/>
            <a:ext cx="160734" cy="142875"/>
          </a:xfrm>
          <a:prstGeom prst="rect">
            <a:avLst/>
          </a:prstGeom>
        </p:spPr>
      </p:pic>
      <p:sp>
        <p:nvSpPr>
          <p:cNvPr id="15" name="Text 8"/>
          <p:cNvSpPr/>
          <p:nvPr/>
        </p:nvSpPr>
        <p:spPr>
          <a:xfrm>
            <a:off x="2700338" y="2301683"/>
            <a:ext cx="772669"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 Framework </a:t>
            </a:r>
            <a:endParaRPr lang="en-US" sz="1046" dirty="0"/>
          </a:p>
        </p:txBody>
      </p:sp>
      <p:pic>
        <p:nvPicPr>
          <p:cNvPr id="16" name="Image 5" descr="preencoded.png"/>
          <p:cNvPicPr>
            <a:picLocks noChangeAspect="1"/>
          </p:cNvPicPr>
          <p:nvPr/>
        </p:nvPicPr>
        <p:blipFill>
          <a:blip r:embed="rId7"/>
          <a:stretch>
            <a:fillRect/>
          </a:stretch>
        </p:blipFill>
        <p:spPr>
          <a:xfrm>
            <a:off x="2482453" y="2608864"/>
            <a:ext cx="114300" cy="114300"/>
          </a:xfrm>
          <a:prstGeom prst="rect">
            <a:avLst/>
          </a:prstGeom>
        </p:spPr>
      </p:pic>
      <p:sp>
        <p:nvSpPr>
          <p:cNvPr id="17" name="Text 9"/>
          <p:cNvSpPr/>
          <p:nvPr/>
        </p:nvSpPr>
        <p:spPr>
          <a:xfrm>
            <a:off x="2653903" y="2587433"/>
            <a:ext cx="159757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Aligns strategy and objectives</a:t>
            </a:r>
            <a:endParaRPr lang="en-US" sz="837" dirty="0"/>
          </a:p>
        </p:txBody>
      </p:sp>
      <p:pic>
        <p:nvPicPr>
          <p:cNvPr id="18" name="Image 6" descr="preencoded.png"/>
          <p:cNvPicPr>
            <a:picLocks noChangeAspect="1"/>
          </p:cNvPicPr>
          <p:nvPr/>
        </p:nvPicPr>
        <p:blipFill>
          <a:blip r:embed="rId7"/>
          <a:stretch>
            <a:fillRect/>
          </a:stretch>
        </p:blipFill>
        <p:spPr>
          <a:xfrm>
            <a:off x="2482453" y="2837464"/>
            <a:ext cx="114300" cy="114300"/>
          </a:xfrm>
          <a:prstGeom prst="rect">
            <a:avLst/>
          </a:prstGeom>
        </p:spPr>
      </p:pic>
      <p:sp>
        <p:nvSpPr>
          <p:cNvPr id="19" name="Text 10"/>
          <p:cNvSpPr/>
          <p:nvPr/>
        </p:nvSpPr>
        <p:spPr>
          <a:xfrm>
            <a:off x="2653903" y="2816033"/>
            <a:ext cx="160809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Cross-functional collaboration</a:t>
            </a:r>
            <a:endParaRPr lang="en-US" sz="837" dirty="0"/>
          </a:p>
        </p:txBody>
      </p:sp>
      <p:pic>
        <p:nvPicPr>
          <p:cNvPr id="20" name="Image 7" descr="preencoded.png"/>
          <p:cNvPicPr>
            <a:picLocks noChangeAspect="1"/>
          </p:cNvPicPr>
          <p:nvPr/>
        </p:nvPicPr>
        <p:blipFill>
          <a:blip r:embed="rId8"/>
          <a:stretch>
            <a:fillRect/>
          </a:stretch>
        </p:blipFill>
        <p:spPr>
          <a:xfrm>
            <a:off x="214313" y="3704732"/>
            <a:ext cx="142875" cy="142875"/>
          </a:xfrm>
          <a:prstGeom prst="rect">
            <a:avLst/>
          </a:prstGeom>
        </p:spPr>
      </p:pic>
      <p:sp>
        <p:nvSpPr>
          <p:cNvPr id="21" name="Text 11"/>
          <p:cNvSpPr/>
          <p:nvPr/>
        </p:nvSpPr>
        <p:spPr>
          <a:xfrm>
            <a:off x="414338" y="3669013"/>
            <a:ext cx="1155864"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 Key Components </a:t>
            </a:r>
            <a:endParaRPr lang="en-US" sz="1046" dirty="0"/>
          </a:p>
        </p:txBody>
      </p:sp>
      <p:sp>
        <p:nvSpPr>
          <p:cNvPr id="22" name="Shape 12"/>
          <p:cNvSpPr/>
          <p:nvPr/>
        </p:nvSpPr>
        <p:spPr>
          <a:xfrm>
            <a:off x="364582" y="3954763"/>
            <a:ext cx="973950" cy="257175"/>
          </a:xfrm>
          <a:prstGeom prst="rect">
            <a:avLst/>
          </a:prstGeom>
          <a:solidFill>
            <a:srgbClr val="E74C3C">
              <a:alpha val="10000"/>
            </a:srgbClr>
          </a:solidFill>
          <a:ln/>
        </p:spPr>
      </p:sp>
      <p:sp>
        <p:nvSpPr>
          <p:cNvPr id="23" name="Text 13"/>
          <p:cNvSpPr/>
          <p:nvPr/>
        </p:nvSpPr>
        <p:spPr>
          <a:xfrm>
            <a:off x="364582" y="3954763"/>
            <a:ext cx="973950" cy="257175"/>
          </a:xfrm>
          <a:prstGeom prst="rect">
            <a:avLst/>
          </a:prstGeom>
          <a:noFill/>
          <a:ln/>
        </p:spPr>
        <p:txBody>
          <a:bodyPr wrap="square" lIns="102108" tIns="51054" rIns="102108" bIns="51054"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Data Principles</a:t>
            </a:r>
            <a:endParaRPr lang="en-US" sz="837" dirty="0"/>
          </a:p>
        </p:txBody>
      </p:sp>
      <p:sp>
        <p:nvSpPr>
          <p:cNvPr id="24" name="Shape 14"/>
          <p:cNvSpPr/>
          <p:nvPr/>
        </p:nvSpPr>
        <p:spPr>
          <a:xfrm>
            <a:off x="1545952" y="3954763"/>
            <a:ext cx="836684" cy="257175"/>
          </a:xfrm>
          <a:prstGeom prst="rect">
            <a:avLst/>
          </a:prstGeom>
          <a:solidFill>
            <a:srgbClr val="E74C3C">
              <a:alpha val="10000"/>
            </a:srgbClr>
          </a:solidFill>
          <a:ln/>
        </p:spPr>
      </p:sp>
      <p:sp>
        <p:nvSpPr>
          <p:cNvPr id="25" name="Text 15"/>
          <p:cNvSpPr/>
          <p:nvPr/>
        </p:nvSpPr>
        <p:spPr>
          <a:xfrm>
            <a:off x="1545952" y="3954763"/>
            <a:ext cx="836684" cy="257175"/>
          </a:xfrm>
          <a:prstGeom prst="rect">
            <a:avLst/>
          </a:prstGeom>
          <a:noFill/>
          <a:ln/>
        </p:spPr>
        <p:txBody>
          <a:bodyPr wrap="square" lIns="102108" tIns="51054" rIns="102108" bIns="51054"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Data Quality</a:t>
            </a:r>
            <a:endParaRPr lang="en-US" sz="837" dirty="0"/>
          </a:p>
        </p:txBody>
      </p:sp>
      <p:sp>
        <p:nvSpPr>
          <p:cNvPr id="26" name="Shape 16"/>
          <p:cNvSpPr/>
          <p:nvPr/>
        </p:nvSpPr>
        <p:spPr>
          <a:xfrm>
            <a:off x="2590056" y="3954763"/>
            <a:ext cx="684795" cy="257175"/>
          </a:xfrm>
          <a:prstGeom prst="rect">
            <a:avLst/>
          </a:prstGeom>
          <a:solidFill>
            <a:srgbClr val="E74C3C">
              <a:alpha val="10000"/>
            </a:srgbClr>
          </a:solidFill>
          <a:ln/>
        </p:spPr>
      </p:sp>
      <p:sp>
        <p:nvSpPr>
          <p:cNvPr id="27" name="Text 17"/>
          <p:cNvSpPr/>
          <p:nvPr/>
        </p:nvSpPr>
        <p:spPr>
          <a:xfrm>
            <a:off x="2590056" y="3954763"/>
            <a:ext cx="684795" cy="257175"/>
          </a:xfrm>
          <a:prstGeom prst="rect">
            <a:avLst/>
          </a:prstGeom>
          <a:noFill/>
          <a:ln/>
        </p:spPr>
        <p:txBody>
          <a:bodyPr wrap="square" lIns="102108" tIns="51054" rIns="102108" bIns="51054"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Metadata</a:t>
            </a:r>
            <a:endParaRPr lang="en-US" sz="837" dirty="0"/>
          </a:p>
        </p:txBody>
      </p:sp>
      <p:sp>
        <p:nvSpPr>
          <p:cNvPr id="28" name="Shape 18"/>
          <p:cNvSpPr/>
          <p:nvPr/>
        </p:nvSpPr>
        <p:spPr>
          <a:xfrm>
            <a:off x="3482271" y="3954763"/>
            <a:ext cx="810844" cy="257175"/>
          </a:xfrm>
          <a:prstGeom prst="rect">
            <a:avLst/>
          </a:prstGeom>
          <a:solidFill>
            <a:srgbClr val="E74C3C">
              <a:alpha val="10000"/>
            </a:srgbClr>
          </a:solidFill>
          <a:ln/>
        </p:spPr>
      </p:sp>
      <p:sp>
        <p:nvSpPr>
          <p:cNvPr id="29" name="Text 19"/>
          <p:cNvSpPr/>
          <p:nvPr/>
        </p:nvSpPr>
        <p:spPr>
          <a:xfrm>
            <a:off x="3482271" y="3954763"/>
            <a:ext cx="810844" cy="257175"/>
          </a:xfrm>
          <a:prstGeom prst="rect">
            <a:avLst/>
          </a:prstGeom>
          <a:noFill/>
          <a:ln/>
        </p:spPr>
        <p:txBody>
          <a:bodyPr wrap="square" lIns="102108" tIns="51054" rIns="102108" bIns="51054"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Data Access</a:t>
            </a:r>
            <a:endParaRPr lang="en-US" sz="837" dirty="0"/>
          </a:p>
        </p:txBody>
      </p:sp>
      <p:sp>
        <p:nvSpPr>
          <p:cNvPr id="30" name="Shape 20"/>
          <p:cNvSpPr/>
          <p:nvPr/>
        </p:nvSpPr>
        <p:spPr>
          <a:xfrm>
            <a:off x="1874230" y="4269088"/>
            <a:ext cx="909265" cy="257175"/>
          </a:xfrm>
          <a:prstGeom prst="rect">
            <a:avLst/>
          </a:prstGeom>
          <a:solidFill>
            <a:srgbClr val="E74C3C">
              <a:alpha val="10000"/>
            </a:srgbClr>
          </a:solidFill>
          <a:ln/>
        </p:spPr>
      </p:sp>
      <p:sp>
        <p:nvSpPr>
          <p:cNvPr id="31" name="Text 21"/>
          <p:cNvSpPr/>
          <p:nvPr/>
        </p:nvSpPr>
        <p:spPr>
          <a:xfrm>
            <a:off x="1874230" y="4269088"/>
            <a:ext cx="909265" cy="257175"/>
          </a:xfrm>
          <a:prstGeom prst="rect">
            <a:avLst/>
          </a:prstGeom>
          <a:noFill/>
          <a:ln/>
        </p:spPr>
        <p:txBody>
          <a:bodyPr wrap="square" lIns="102108" tIns="51054" rIns="102108" bIns="51054"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Data Lifecycle</a:t>
            </a:r>
            <a:endParaRPr lang="en-US" sz="837" dirty="0"/>
          </a:p>
        </p:txBody>
      </p:sp>
      <p:pic>
        <p:nvPicPr>
          <p:cNvPr id="32" name="Image 8" descr="preencoded.png"/>
          <p:cNvPicPr>
            <a:picLocks noChangeAspect="1"/>
          </p:cNvPicPr>
          <p:nvPr/>
        </p:nvPicPr>
        <p:blipFill>
          <a:blip r:embed="rId9"/>
          <a:stretch>
            <a:fillRect/>
          </a:stretch>
        </p:blipFill>
        <p:spPr>
          <a:xfrm>
            <a:off x="5179219" y="1343025"/>
            <a:ext cx="3214688" cy="2500313"/>
          </a:xfrm>
          <a:prstGeom prst="rect">
            <a:avLst/>
          </a:prstGeom>
        </p:spPr>
      </p:pic>
      <p:sp>
        <p:nvSpPr>
          <p:cNvPr id="33" name="Text 22"/>
          <p:cNvSpPr/>
          <p:nvPr/>
        </p:nvSpPr>
        <p:spPr>
          <a:xfrm>
            <a:off x="5179219" y="3900488"/>
            <a:ext cx="321468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Info-Tech Data Governance Framework</a:t>
            </a:r>
            <a:endParaRPr lang="en-US" sz="732" dirty="0"/>
          </a:p>
        </p:txBody>
      </p:sp>
      <p:sp>
        <p:nvSpPr>
          <p:cNvPr id="34" name="Text 23"/>
          <p:cNvSpPr/>
          <p:nvPr/>
        </p:nvSpPr>
        <p:spPr>
          <a:xfrm>
            <a:off x="214313" y="4757738"/>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15 </a:t>
            </a:r>
            <a:endParaRPr lang="en-US" sz="837"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Data Governance Principles</a:t>
            </a:r>
            <a:endParaRPr lang="en-US" sz="2025" dirty="0"/>
          </a:p>
        </p:txBody>
      </p:sp>
      <p:sp>
        <p:nvSpPr>
          <p:cNvPr id="4" name="Text 1"/>
          <p:cNvSpPr/>
          <p:nvPr/>
        </p:nvSpPr>
        <p:spPr>
          <a:xfrm>
            <a:off x="214313" y="707231"/>
            <a:ext cx="4286250" cy="360034"/>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Effective data governance is built on core principles that guide how organizations manage, protect, and leverage their data assets. </a:t>
            </a:r>
            <a:endParaRPr lang="en-US" sz="942" dirty="0"/>
          </a:p>
        </p:txBody>
      </p:sp>
      <p:sp>
        <p:nvSpPr>
          <p:cNvPr id="5" name="Shape 2"/>
          <p:cNvSpPr/>
          <p:nvPr/>
        </p:nvSpPr>
        <p:spPr>
          <a:xfrm>
            <a:off x="214313" y="1210140"/>
            <a:ext cx="2100263" cy="1101561"/>
          </a:xfrm>
          <a:prstGeom prst="rect">
            <a:avLst/>
          </a:prstGeom>
          <a:solidFill>
            <a:srgbClr val="3498DB">
              <a:alpha val="10000"/>
            </a:srgbClr>
          </a:solidFill>
          <a:ln/>
        </p:spPr>
      </p:sp>
      <p:sp>
        <p:nvSpPr>
          <p:cNvPr id="6" name="Shape 3"/>
          <p:cNvSpPr/>
          <p:nvPr/>
        </p:nvSpPr>
        <p:spPr>
          <a:xfrm>
            <a:off x="214313" y="1210140"/>
            <a:ext cx="28575" cy="1101561"/>
          </a:xfrm>
          <a:prstGeom prst="rect">
            <a:avLst/>
          </a:prstGeom>
          <a:solidFill>
            <a:srgbClr val="3498DB"/>
          </a:solidFill>
          <a:ln/>
        </p:spPr>
      </p:sp>
      <p:pic>
        <p:nvPicPr>
          <p:cNvPr id="7" name="Image 1" descr="preencoded.png"/>
          <p:cNvPicPr>
            <a:picLocks noChangeAspect="1"/>
          </p:cNvPicPr>
          <p:nvPr/>
        </p:nvPicPr>
        <p:blipFill>
          <a:blip r:embed="rId4"/>
          <a:stretch>
            <a:fillRect/>
          </a:stretch>
        </p:blipFill>
        <p:spPr>
          <a:xfrm>
            <a:off x="285750" y="1313724"/>
            <a:ext cx="160734" cy="128588"/>
          </a:xfrm>
          <a:prstGeom prst="rect">
            <a:avLst/>
          </a:prstGeom>
        </p:spPr>
      </p:pic>
      <p:sp>
        <p:nvSpPr>
          <p:cNvPr id="8" name="Text 4"/>
          <p:cNvSpPr/>
          <p:nvPr/>
        </p:nvSpPr>
        <p:spPr>
          <a:xfrm>
            <a:off x="503634" y="1281578"/>
            <a:ext cx="535698"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Integrity </a:t>
            </a:r>
            <a:endParaRPr lang="en-US" sz="942" dirty="0"/>
          </a:p>
        </p:txBody>
      </p:sp>
      <p:sp>
        <p:nvSpPr>
          <p:cNvPr id="9" name="Text 5"/>
          <p:cNvSpPr/>
          <p:nvPr/>
        </p:nvSpPr>
        <p:spPr>
          <a:xfrm>
            <a:off x="285750" y="1510178"/>
            <a:ext cx="1957388" cy="390032"/>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All participants act honestly about constraints, challenges, and impacts of data governance decisions. </a:t>
            </a:r>
            <a:endParaRPr lang="en-US" sz="732" dirty="0"/>
          </a:p>
        </p:txBody>
      </p:sp>
      <p:sp>
        <p:nvSpPr>
          <p:cNvPr id="10" name="Shape 6"/>
          <p:cNvSpPr/>
          <p:nvPr/>
        </p:nvSpPr>
        <p:spPr>
          <a:xfrm>
            <a:off x="2400300" y="1210140"/>
            <a:ext cx="2100263" cy="1101561"/>
          </a:xfrm>
          <a:prstGeom prst="rect">
            <a:avLst/>
          </a:prstGeom>
          <a:solidFill>
            <a:srgbClr val="3498DB">
              <a:alpha val="10000"/>
            </a:srgbClr>
          </a:solidFill>
          <a:ln/>
        </p:spPr>
      </p:sp>
      <p:sp>
        <p:nvSpPr>
          <p:cNvPr id="11" name="Shape 7"/>
          <p:cNvSpPr/>
          <p:nvPr/>
        </p:nvSpPr>
        <p:spPr>
          <a:xfrm>
            <a:off x="2400300" y="1210140"/>
            <a:ext cx="28575" cy="1101561"/>
          </a:xfrm>
          <a:prstGeom prst="rect">
            <a:avLst/>
          </a:prstGeom>
          <a:solidFill>
            <a:srgbClr val="3498DB"/>
          </a:solidFill>
          <a:ln/>
        </p:spPr>
      </p:sp>
      <p:pic>
        <p:nvPicPr>
          <p:cNvPr id="12" name="Image 2" descr="preencoded.png"/>
          <p:cNvPicPr>
            <a:picLocks noChangeAspect="1"/>
          </p:cNvPicPr>
          <p:nvPr/>
        </p:nvPicPr>
        <p:blipFill>
          <a:blip r:embed="rId5"/>
          <a:stretch>
            <a:fillRect/>
          </a:stretch>
        </p:blipFill>
        <p:spPr>
          <a:xfrm>
            <a:off x="2471738" y="1313724"/>
            <a:ext cx="144661" cy="128588"/>
          </a:xfrm>
          <a:prstGeom prst="rect">
            <a:avLst/>
          </a:prstGeom>
        </p:spPr>
      </p:pic>
      <p:sp>
        <p:nvSpPr>
          <p:cNvPr id="13" name="Text 8"/>
          <p:cNvSpPr/>
          <p:nvPr/>
        </p:nvSpPr>
        <p:spPr>
          <a:xfrm>
            <a:off x="2673548" y="1281578"/>
            <a:ext cx="826052"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Transparency </a:t>
            </a:r>
            <a:endParaRPr lang="en-US" sz="942" dirty="0"/>
          </a:p>
        </p:txBody>
      </p:sp>
      <p:sp>
        <p:nvSpPr>
          <p:cNvPr id="14" name="Text 9"/>
          <p:cNvSpPr/>
          <p:nvPr/>
        </p:nvSpPr>
        <p:spPr>
          <a:xfrm>
            <a:off x="2471738" y="1510178"/>
            <a:ext cx="1957388" cy="390032"/>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Processes are clear and visible to both participants and auditors in implementation. </a:t>
            </a:r>
            <a:endParaRPr lang="en-US" sz="732" dirty="0"/>
          </a:p>
        </p:txBody>
      </p:sp>
      <p:sp>
        <p:nvSpPr>
          <p:cNvPr id="15" name="Shape 10"/>
          <p:cNvSpPr/>
          <p:nvPr/>
        </p:nvSpPr>
        <p:spPr>
          <a:xfrm>
            <a:off x="214313" y="2397426"/>
            <a:ext cx="2100263" cy="1101561"/>
          </a:xfrm>
          <a:prstGeom prst="rect">
            <a:avLst/>
          </a:prstGeom>
          <a:solidFill>
            <a:srgbClr val="3498DB">
              <a:alpha val="10000"/>
            </a:srgbClr>
          </a:solidFill>
          <a:ln/>
        </p:spPr>
      </p:sp>
      <p:sp>
        <p:nvSpPr>
          <p:cNvPr id="16" name="Shape 11"/>
          <p:cNvSpPr/>
          <p:nvPr/>
        </p:nvSpPr>
        <p:spPr>
          <a:xfrm>
            <a:off x="214313" y="2397426"/>
            <a:ext cx="28575" cy="1101561"/>
          </a:xfrm>
          <a:prstGeom prst="rect">
            <a:avLst/>
          </a:prstGeom>
          <a:solidFill>
            <a:srgbClr val="3498DB"/>
          </a:solidFill>
          <a:ln/>
        </p:spPr>
      </p:sp>
      <p:pic>
        <p:nvPicPr>
          <p:cNvPr id="17" name="Image 3" descr="preencoded.png"/>
          <p:cNvPicPr>
            <a:picLocks noChangeAspect="1"/>
          </p:cNvPicPr>
          <p:nvPr/>
        </p:nvPicPr>
        <p:blipFill>
          <a:blip r:embed="rId6"/>
          <a:stretch>
            <a:fillRect/>
          </a:stretch>
        </p:blipFill>
        <p:spPr>
          <a:xfrm>
            <a:off x="285750" y="2501010"/>
            <a:ext cx="96441" cy="128588"/>
          </a:xfrm>
          <a:prstGeom prst="rect">
            <a:avLst/>
          </a:prstGeom>
        </p:spPr>
      </p:pic>
      <p:sp>
        <p:nvSpPr>
          <p:cNvPr id="18" name="Text 12"/>
          <p:cNvSpPr/>
          <p:nvPr/>
        </p:nvSpPr>
        <p:spPr>
          <a:xfrm>
            <a:off x="439341" y="2468863"/>
            <a:ext cx="875193"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Accountability </a:t>
            </a:r>
            <a:endParaRPr lang="en-US" sz="942" dirty="0"/>
          </a:p>
        </p:txBody>
      </p:sp>
      <p:sp>
        <p:nvSpPr>
          <p:cNvPr id="19" name="Text 13"/>
          <p:cNvSpPr/>
          <p:nvPr/>
        </p:nvSpPr>
        <p:spPr>
          <a:xfrm>
            <a:off x="285750" y="2697463"/>
            <a:ext cx="1957388" cy="390032"/>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Clearly defined responsibilities for data-related decisions, processes, and controls. </a:t>
            </a:r>
            <a:endParaRPr lang="en-US" sz="732" dirty="0"/>
          </a:p>
        </p:txBody>
      </p:sp>
      <p:sp>
        <p:nvSpPr>
          <p:cNvPr id="20" name="Shape 14"/>
          <p:cNvSpPr/>
          <p:nvPr/>
        </p:nvSpPr>
        <p:spPr>
          <a:xfrm>
            <a:off x="2400300" y="2397426"/>
            <a:ext cx="2100263" cy="1101561"/>
          </a:xfrm>
          <a:prstGeom prst="rect">
            <a:avLst/>
          </a:prstGeom>
          <a:solidFill>
            <a:srgbClr val="3498DB">
              <a:alpha val="10000"/>
            </a:srgbClr>
          </a:solidFill>
          <a:ln/>
        </p:spPr>
      </p:sp>
      <p:sp>
        <p:nvSpPr>
          <p:cNvPr id="21" name="Shape 15"/>
          <p:cNvSpPr/>
          <p:nvPr/>
        </p:nvSpPr>
        <p:spPr>
          <a:xfrm>
            <a:off x="2400300" y="2397426"/>
            <a:ext cx="28575" cy="1101561"/>
          </a:xfrm>
          <a:prstGeom prst="rect">
            <a:avLst/>
          </a:prstGeom>
          <a:solidFill>
            <a:srgbClr val="3498DB"/>
          </a:solidFill>
          <a:ln/>
        </p:spPr>
      </p:sp>
      <p:pic>
        <p:nvPicPr>
          <p:cNvPr id="22" name="Image 4" descr="preencoded.png"/>
          <p:cNvPicPr>
            <a:picLocks noChangeAspect="1"/>
          </p:cNvPicPr>
          <p:nvPr/>
        </p:nvPicPr>
        <p:blipFill>
          <a:blip r:embed="rId7"/>
          <a:stretch>
            <a:fillRect/>
          </a:stretch>
        </p:blipFill>
        <p:spPr>
          <a:xfrm>
            <a:off x="2471738" y="2501010"/>
            <a:ext cx="160734" cy="128588"/>
          </a:xfrm>
          <a:prstGeom prst="rect">
            <a:avLst/>
          </a:prstGeom>
        </p:spPr>
      </p:pic>
      <p:sp>
        <p:nvSpPr>
          <p:cNvPr id="23" name="Text 16"/>
          <p:cNvSpPr/>
          <p:nvPr/>
        </p:nvSpPr>
        <p:spPr>
          <a:xfrm>
            <a:off x="2689622" y="2468863"/>
            <a:ext cx="758298"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Stewardship </a:t>
            </a:r>
            <a:endParaRPr lang="en-US" sz="942" dirty="0"/>
          </a:p>
        </p:txBody>
      </p:sp>
      <p:sp>
        <p:nvSpPr>
          <p:cNvPr id="24" name="Text 17"/>
          <p:cNvSpPr/>
          <p:nvPr/>
        </p:nvSpPr>
        <p:spPr>
          <a:xfrm>
            <a:off x="2471738" y="2697463"/>
            <a:ext cx="1957388" cy="390032"/>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Assigned governance activities for both individual contributors and data stewardship groups. </a:t>
            </a:r>
            <a:endParaRPr lang="en-US" sz="732" dirty="0"/>
          </a:p>
        </p:txBody>
      </p:sp>
      <p:sp>
        <p:nvSpPr>
          <p:cNvPr id="25" name="Shape 18"/>
          <p:cNvSpPr/>
          <p:nvPr/>
        </p:nvSpPr>
        <p:spPr>
          <a:xfrm>
            <a:off x="214313" y="3584711"/>
            <a:ext cx="2100263" cy="1101589"/>
          </a:xfrm>
          <a:prstGeom prst="rect">
            <a:avLst/>
          </a:prstGeom>
          <a:solidFill>
            <a:srgbClr val="3498DB">
              <a:alpha val="10000"/>
            </a:srgbClr>
          </a:solidFill>
          <a:ln/>
        </p:spPr>
      </p:sp>
      <p:sp>
        <p:nvSpPr>
          <p:cNvPr id="26" name="Shape 19"/>
          <p:cNvSpPr/>
          <p:nvPr/>
        </p:nvSpPr>
        <p:spPr>
          <a:xfrm>
            <a:off x="214313" y="3584711"/>
            <a:ext cx="28575" cy="1101589"/>
          </a:xfrm>
          <a:prstGeom prst="rect">
            <a:avLst/>
          </a:prstGeom>
          <a:solidFill>
            <a:srgbClr val="3498DB"/>
          </a:solidFill>
          <a:ln/>
        </p:spPr>
      </p:sp>
      <p:pic>
        <p:nvPicPr>
          <p:cNvPr id="27" name="Image 5" descr="preencoded.png"/>
          <p:cNvPicPr>
            <a:picLocks noChangeAspect="1"/>
          </p:cNvPicPr>
          <p:nvPr/>
        </p:nvPicPr>
        <p:blipFill>
          <a:blip r:embed="rId8"/>
          <a:stretch>
            <a:fillRect/>
          </a:stretch>
        </p:blipFill>
        <p:spPr>
          <a:xfrm>
            <a:off x="285750" y="3688296"/>
            <a:ext cx="160734" cy="128588"/>
          </a:xfrm>
          <a:prstGeom prst="rect">
            <a:avLst/>
          </a:prstGeom>
        </p:spPr>
      </p:pic>
      <p:sp>
        <p:nvSpPr>
          <p:cNvPr id="28" name="Text 20"/>
          <p:cNvSpPr/>
          <p:nvPr/>
        </p:nvSpPr>
        <p:spPr>
          <a:xfrm>
            <a:off x="503634" y="3656149"/>
            <a:ext cx="1141493"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Checks &amp; Balances </a:t>
            </a:r>
            <a:endParaRPr lang="en-US" sz="942" dirty="0"/>
          </a:p>
        </p:txBody>
      </p:sp>
      <p:sp>
        <p:nvSpPr>
          <p:cNvPr id="29" name="Text 21"/>
          <p:cNvSpPr/>
          <p:nvPr/>
        </p:nvSpPr>
        <p:spPr>
          <a:xfrm>
            <a:off x="285750" y="3884749"/>
            <a:ext cx="1957388" cy="390032"/>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Controls between business and technology teams, creators and users of data. </a:t>
            </a:r>
            <a:endParaRPr lang="en-US" sz="732" dirty="0"/>
          </a:p>
        </p:txBody>
      </p:sp>
      <p:sp>
        <p:nvSpPr>
          <p:cNvPr id="30" name="Shape 22"/>
          <p:cNvSpPr/>
          <p:nvPr/>
        </p:nvSpPr>
        <p:spPr>
          <a:xfrm>
            <a:off x="2400300" y="3584711"/>
            <a:ext cx="2100263" cy="1101589"/>
          </a:xfrm>
          <a:prstGeom prst="rect">
            <a:avLst/>
          </a:prstGeom>
          <a:solidFill>
            <a:srgbClr val="3498DB">
              <a:alpha val="10000"/>
            </a:srgbClr>
          </a:solidFill>
          <a:ln/>
        </p:spPr>
      </p:sp>
      <p:sp>
        <p:nvSpPr>
          <p:cNvPr id="31" name="Shape 23"/>
          <p:cNvSpPr/>
          <p:nvPr/>
        </p:nvSpPr>
        <p:spPr>
          <a:xfrm>
            <a:off x="2400300" y="3584711"/>
            <a:ext cx="28575" cy="1101589"/>
          </a:xfrm>
          <a:prstGeom prst="rect">
            <a:avLst/>
          </a:prstGeom>
          <a:solidFill>
            <a:srgbClr val="3498DB"/>
          </a:solidFill>
          <a:ln/>
        </p:spPr>
      </p:sp>
      <p:pic>
        <p:nvPicPr>
          <p:cNvPr id="32" name="Image 6" descr="preencoded.png"/>
          <p:cNvPicPr>
            <a:picLocks noChangeAspect="1"/>
          </p:cNvPicPr>
          <p:nvPr/>
        </p:nvPicPr>
        <p:blipFill>
          <a:blip r:embed="rId9"/>
          <a:stretch>
            <a:fillRect/>
          </a:stretch>
        </p:blipFill>
        <p:spPr>
          <a:xfrm>
            <a:off x="2471738" y="3688296"/>
            <a:ext cx="96441" cy="128588"/>
          </a:xfrm>
          <a:prstGeom prst="rect">
            <a:avLst/>
          </a:prstGeom>
        </p:spPr>
      </p:pic>
      <p:sp>
        <p:nvSpPr>
          <p:cNvPr id="33" name="Text 24"/>
          <p:cNvSpPr/>
          <p:nvPr/>
        </p:nvSpPr>
        <p:spPr>
          <a:xfrm>
            <a:off x="2625328" y="3656149"/>
            <a:ext cx="973559"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Standardization </a:t>
            </a:r>
            <a:endParaRPr lang="en-US" sz="942" dirty="0"/>
          </a:p>
        </p:txBody>
      </p:sp>
      <p:sp>
        <p:nvSpPr>
          <p:cNvPr id="34" name="Text 25"/>
          <p:cNvSpPr/>
          <p:nvPr/>
        </p:nvSpPr>
        <p:spPr>
          <a:xfrm>
            <a:off x="2471738" y="3884749"/>
            <a:ext cx="1957388" cy="390032"/>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Focus on introducing and supporting standardized enterprise data definitions and processes. </a:t>
            </a:r>
            <a:endParaRPr lang="en-US" sz="732" dirty="0"/>
          </a:p>
        </p:txBody>
      </p:sp>
      <p:pic>
        <p:nvPicPr>
          <p:cNvPr id="35" name="Image 7" descr="preencoded.png"/>
          <p:cNvPicPr>
            <a:picLocks noChangeAspect="1"/>
          </p:cNvPicPr>
          <p:nvPr/>
        </p:nvPicPr>
        <p:blipFill>
          <a:blip r:embed="rId10"/>
          <a:stretch>
            <a:fillRect/>
          </a:stretch>
        </p:blipFill>
        <p:spPr>
          <a:xfrm>
            <a:off x="5179219" y="1343025"/>
            <a:ext cx="3214688" cy="2500313"/>
          </a:xfrm>
          <a:prstGeom prst="rect">
            <a:avLst/>
          </a:prstGeom>
        </p:spPr>
      </p:pic>
      <p:sp>
        <p:nvSpPr>
          <p:cNvPr id="36" name="Text 26"/>
          <p:cNvSpPr/>
          <p:nvPr/>
        </p:nvSpPr>
        <p:spPr>
          <a:xfrm>
            <a:off x="5179219" y="3900488"/>
            <a:ext cx="321468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Data Governance Framework Components</a:t>
            </a:r>
            <a:endParaRPr lang="en-US" sz="732" dirty="0"/>
          </a:p>
        </p:txBody>
      </p:sp>
      <p:sp>
        <p:nvSpPr>
          <p:cNvPr id="37" name="Text 27"/>
          <p:cNvSpPr/>
          <p:nvPr/>
        </p:nvSpPr>
        <p:spPr>
          <a:xfrm>
            <a:off x="214313" y="4757738"/>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16 </a:t>
            </a:r>
            <a:endParaRPr lang="en-US" sz="837"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386513"/>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Data Governance Framework Components</a:t>
            </a:r>
            <a:endParaRPr lang="en-US" sz="2025" dirty="0"/>
          </a:p>
        </p:txBody>
      </p:sp>
      <p:pic>
        <p:nvPicPr>
          <p:cNvPr id="4" name="Image 1" descr="preencoded.png"/>
          <p:cNvPicPr>
            <a:picLocks noChangeAspect="1"/>
          </p:cNvPicPr>
          <p:nvPr/>
        </p:nvPicPr>
        <p:blipFill>
          <a:blip r:embed="rId4"/>
          <a:stretch>
            <a:fillRect/>
          </a:stretch>
        </p:blipFill>
        <p:spPr>
          <a:xfrm>
            <a:off x="285750" y="928688"/>
            <a:ext cx="192881" cy="171450"/>
          </a:xfrm>
          <a:prstGeom prst="rect">
            <a:avLst/>
          </a:prstGeom>
        </p:spPr>
      </p:pic>
      <p:sp>
        <p:nvSpPr>
          <p:cNvPr id="5" name="Text 1"/>
          <p:cNvSpPr/>
          <p:nvPr/>
        </p:nvSpPr>
        <p:spPr>
          <a:xfrm>
            <a:off x="550069" y="885825"/>
            <a:ext cx="2154455"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Core Framework Elements </a:t>
            </a:r>
            <a:endParaRPr lang="en-US" sz="1350" dirty="0"/>
          </a:p>
        </p:txBody>
      </p:sp>
      <p:pic>
        <p:nvPicPr>
          <p:cNvPr id="6" name="Image 2" descr="preencoded.png"/>
          <p:cNvPicPr>
            <a:picLocks noChangeAspect="1"/>
          </p:cNvPicPr>
          <p:nvPr/>
        </p:nvPicPr>
        <p:blipFill>
          <a:blip r:embed="rId5"/>
          <a:stretch>
            <a:fillRect/>
          </a:stretch>
        </p:blipFill>
        <p:spPr>
          <a:xfrm>
            <a:off x="285750" y="1285875"/>
            <a:ext cx="142875" cy="142875"/>
          </a:xfrm>
          <a:prstGeom prst="rect">
            <a:avLst/>
          </a:prstGeom>
        </p:spPr>
      </p:pic>
      <p:sp>
        <p:nvSpPr>
          <p:cNvPr id="7" name="Text 2"/>
          <p:cNvSpPr/>
          <p:nvPr/>
        </p:nvSpPr>
        <p:spPr>
          <a:xfrm>
            <a:off x="500063" y="1259086"/>
            <a:ext cx="1137168" cy="194667"/>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Decision Rights:</a:t>
            </a:r>
            <a:endParaRPr lang="en-US" sz="1046" dirty="0"/>
          </a:p>
        </p:txBody>
      </p:sp>
      <p:sp>
        <p:nvSpPr>
          <p:cNvPr id="8" name="Text 3"/>
          <p:cNvSpPr/>
          <p:nvPr/>
        </p:nvSpPr>
        <p:spPr>
          <a:xfrm>
            <a:off x="1637230" y="1259086"/>
            <a:ext cx="2782798"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Clearly defined authority for data-related </a:t>
            </a:r>
            <a:endParaRPr lang="en-US" sz="1046" dirty="0"/>
          </a:p>
        </p:txBody>
      </p:sp>
      <p:sp>
        <p:nvSpPr>
          <p:cNvPr id="9" name="Text 4"/>
          <p:cNvSpPr/>
          <p:nvPr/>
        </p:nvSpPr>
        <p:spPr>
          <a:xfrm>
            <a:off x="500063" y="1473398"/>
            <a:ext cx="622371"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decisions</a:t>
            </a:r>
            <a:endParaRPr lang="en-US" sz="1046" dirty="0"/>
          </a:p>
        </p:txBody>
      </p:sp>
      <p:pic>
        <p:nvPicPr>
          <p:cNvPr id="10" name="Image 3" descr="preencoded.png"/>
          <p:cNvPicPr>
            <a:picLocks noChangeAspect="1"/>
          </p:cNvPicPr>
          <p:nvPr/>
        </p:nvPicPr>
        <p:blipFill>
          <a:blip r:embed="rId5"/>
          <a:stretch>
            <a:fillRect/>
          </a:stretch>
        </p:blipFill>
        <p:spPr>
          <a:xfrm>
            <a:off x="285750" y="1821656"/>
            <a:ext cx="142875" cy="142875"/>
          </a:xfrm>
          <a:prstGeom prst="rect">
            <a:avLst/>
          </a:prstGeom>
        </p:spPr>
      </p:pic>
      <p:sp>
        <p:nvSpPr>
          <p:cNvPr id="11" name="Text 5"/>
          <p:cNvSpPr/>
          <p:nvPr/>
        </p:nvSpPr>
        <p:spPr>
          <a:xfrm>
            <a:off x="500063" y="1794867"/>
            <a:ext cx="1075134" cy="194667"/>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Accountability:</a:t>
            </a:r>
            <a:endParaRPr lang="en-US" sz="1046" dirty="0"/>
          </a:p>
        </p:txBody>
      </p:sp>
      <p:sp>
        <p:nvSpPr>
          <p:cNvPr id="12" name="Text 6"/>
          <p:cNvSpPr/>
          <p:nvPr/>
        </p:nvSpPr>
        <p:spPr>
          <a:xfrm>
            <a:off x="1575197" y="1794867"/>
            <a:ext cx="2753218"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Assigned responsibilities for data quality </a:t>
            </a:r>
            <a:endParaRPr lang="en-US" sz="1046" dirty="0"/>
          </a:p>
        </p:txBody>
      </p:sp>
      <p:sp>
        <p:nvSpPr>
          <p:cNvPr id="13" name="Text 7"/>
          <p:cNvSpPr/>
          <p:nvPr/>
        </p:nvSpPr>
        <p:spPr>
          <a:xfrm>
            <a:off x="500063" y="2009180"/>
            <a:ext cx="1198169"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and management</a:t>
            </a:r>
            <a:endParaRPr lang="en-US" sz="1046" dirty="0"/>
          </a:p>
        </p:txBody>
      </p:sp>
      <p:pic>
        <p:nvPicPr>
          <p:cNvPr id="14" name="Image 4" descr="preencoded.png"/>
          <p:cNvPicPr>
            <a:picLocks noChangeAspect="1"/>
          </p:cNvPicPr>
          <p:nvPr/>
        </p:nvPicPr>
        <p:blipFill>
          <a:blip r:embed="rId5"/>
          <a:stretch>
            <a:fillRect/>
          </a:stretch>
        </p:blipFill>
        <p:spPr>
          <a:xfrm>
            <a:off x="285750" y="2357438"/>
            <a:ext cx="142875" cy="142875"/>
          </a:xfrm>
          <a:prstGeom prst="rect">
            <a:avLst/>
          </a:prstGeom>
        </p:spPr>
      </p:pic>
      <p:sp>
        <p:nvSpPr>
          <p:cNvPr id="15" name="Text 8"/>
          <p:cNvSpPr/>
          <p:nvPr/>
        </p:nvSpPr>
        <p:spPr>
          <a:xfrm>
            <a:off x="500063" y="2330648"/>
            <a:ext cx="1559765" cy="194667"/>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Policies &amp; Procedures:</a:t>
            </a:r>
            <a:endParaRPr lang="en-US" sz="1046" dirty="0"/>
          </a:p>
        </p:txBody>
      </p:sp>
      <p:sp>
        <p:nvSpPr>
          <p:cNvPr id="16" name="Text 9"/>
          <p:cNvSpPr/>
          <p:nvPr/>
        </p:nvSpPr>
        <p:spPr>
          <a:xfrm>
            <a:off x="2059828" y="2330648"/>
            <a:ext cx="2181997"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Documented standards for data </a:t>
            </a:r>
            <a:endParaRPr lang="en-US" sz="1046" dirty="0"/>
          </a:p>
        </p:txBody>
      </p:sp>
      <p:sp>
        <p:nvSpPr>
          <p:cNvPr id="17" name="Text 10"/>
          <p:cNvSpPr/>
          <p:nvPr/>
        </p:nvSpPr>
        <p:spPr>
          <a:xfrm>
            <a:off x="500063" y="2544961"/>
            <a:ext cx="594522"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handling</a:t>
            </a:r>
            <a:endParaRPr lang="en-US" sz="1046" dirty="0"/>
          </a:p>
        </p:txBody>
      </p:sp>
      <p:sp>
        <p:nvSpPr>
          <p:cNvPr id="18" name="Shape 11"/>
          <p:cNvSpPr/>
          <p:nvPr/>
        </p:nvSpPr>
        <p:spPr>
          <a:xfrm>
            <a:off x="285750" y="2893219"/>
            <a:ext cx="4179094" cy="1614488"/>
          </a:xfrm>
          <a:prstGeom prst="rect">
            <a:avLst/>
          </a:prstGeom>
          <a:solidFill>
            <a:srgbClr val="3498DB">
              <a:alpha val="10000"/>
            </a:srgbClr>
          </a:solidFill>
          <a:ln/>
        </p:spPr>
      </p:sp>
      <p:sp>
        <p:nvSpPr>
          <p:cNvPr id="19" name="Shape 12"/>
          <p:cNvSpPr/>
          <p:nvPr/>
        </p:nvSpPr>
        <p:spPr>
          <a:xfrm>
            <a:off x="285750" y="2893219"/>
            <a:ext cx="28575" cy="1614488"/>
          </a:xfrm>
          <a:prstGeom prst="rect">
            <a:avLst/>
          </a:prstGeom>
          <a:solidFill>
            <a:srgbClr val="3498DB"/>
          </a:solidFill>
          <a:ln/>
        </p:spPr>
      </p:sp>
      <p:sp>
        <p:nvSpPr>
          <p:cNvPr id="20" name="Text 13"/>
          <p:cNvSpPr/>
          <p:nvPr/>
        </p:nvSpPr>
        <p:spPr>
          <a:xfrm>
            <a:off x="392906" y="3000375"/>
            <a:ext cx="3964781"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Key Governance Domains</a:t>
            </a:r>
            <a:endParaRPr lang="en-US" sz="1238" dirty="0"/>
          </a:p>
        </p:txBody>
      </p:sp>
      <p:pic>
        <p:nvPicPr>
          <p:cNvPr id="21" name="Image 5" descr="preencoded.png"/>
          <p:cNvPicPr>
            <a:picLocks noChangeAspect="1"/>
          </p:cNvPicPr>
          <p:nvPr/>
        </p:nvPicPr>
        <p:blipFill>
          <a:blip r:embed="rId6"/>
          <a:stretch>
            <a:fillRect/>
          </a:stretch>
        </p:blipFill>
        <p:spPr>
          <a:xfrm>
            <a:off x="392906" y="3378994"/>
            <a:ext cx="112514" cy="128588"/>
          </a:xfrm>
          <a:prstGeom prst="rect">
            <a:avLst/>
          </a:prstGeom>
        </p:spPr>
      </p:pic>
      <p:sp>
        <p:nvSpPr>
          <p:cNvPr id="22" name="Text 14"/>
          <p:cNvSpPr/>
          <p:nvPr/>
        </p:nvSpPr>
        <p:spPr>
          <a:xfrm>
            <a:off x="576858" y="3352205"/>
            <a:ext cx="860403"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Data Policies:</a:t>
            </a:r>
            <a:endParaRPr lang="en-US" sz="942" dirty="0"/>
          </a:p>
        </p:txBody>
      </p:sp>
      <p:sp>
        <p:nvSpPr>
          <p:cNvPr id="23" name="Text 15"/>
          <p:cNvSpPr/>
          <p:nvPr/>
        </p:nvSpPr>
        <p:spPr>
          <a:xfrm>
            <a:off x="1437261" y="3352205"/>
            <a:ext cx="2191010"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Rules and guidelines for data usage</a:t>
            </a:r>
            <a:endParaRPr lang="en-US" sz="942" dirty="0"/>
          </a:p>
        </p:txBody>
      </p:sp>
      <p:pic>
        <p:nvPicPr>
          <p:cNvPr id="24" name="Image 6" descr="preencoded.png"/>
          <p:cNvPicPr>
            <a:picLocks noChangeAspect="1"/>
          </p:cNvPicPr>
          <p:nvPr/>
        </p:nvPicPr>
        <p:blipFill>
          <a:blip r:embed="rId7"/>
          <a:stretch>
            <a:fillRect/>
          </a:stretch>
        </p:blipFill>
        <p:spPr>
          <a:xfrm>
            <a:off x="392906" y="3643313"/>
            <a:ext cx="128588" cy="128588"/>
          </a:xfrm>
          <a:prstGeom prst="rect">
            <a:avLst/>
          </a:prstGeom>
        </p:spPr>
      </p:pic>
      <p:sp>
        <p:nvSpPr>
          <p:cNvPr id="25" name="Text 16"/>
          <p:cNvSpPr/>
          <p:nvPr/>
        </p:nvSpPr>
        <p:spPr>
          <a:xfrm>
            <a:off x="592931" y="3616523"/>
            <a:ext cx="900392"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Data Security:</a:t>
            </a:r>
            <a:endParaRPr lang="en-US" sz="942" dirty="0"/>
          </a:p>
        </p:txBody>
      </p:sp>
      <p:sp>
        <p:nvSpPr>
          <p:cNvPr id="26" name="Text 17"/>
          <p:cNvSpPr/>
          <p:nvPr/>
        </p:nvSpPr>
        <p:spPr>
          <a:xfrm>
            <a:off x="1493323" y="3616523"/>
            <a:ext cx="2491913"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Protection measures and access controls</a:t>
            </a:r>
            <a:endParaRPr lang="en-US" sz="942" dirty="0"/>
          </a:p>
        </p:txBody>
      </p:sp>
      <p:pic>
        <p:nvPicPr>
          <p:cNvPr id="27" name="Image 7" descr="preencoded.png"/>
          <p:cNvPicPr>
            <a:picLocks noChangeAspect="1"/>
          </p:cNvPicPr>
          <p:nvPr/>
        </p:nvPicPr>
        <p:blipFill>
          <a:blip r:embed="rId8"/>
          <a:stretch>
            <a:fillRect/>
          </a:stretch>
        </p:blipFill>
        <p:spPr>
          <a:xfrm>
            <a:off x="392906" y="3907631"/>
            <a:ext cx="128588" cy="128588"/>
          </a:xfrm>
          <a:prstGeom prst="rect">
            <a:avLst/>
          </a:prstGeom>
        </p:spPr>
      </p:pic>
      <p:sp>
        <p:nvSpPr>
          <p:cNvPr id="28" name="Text 18"/>
          <p:cNvSpPr/>
          <p:nvPr/>
        </p:nvSpPr>
        <p:spPr>
          <a:xfrm>
            <a:off x="592931" y="3880842"/>
            <a:ext cx="848292"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Data Quality:</a:t>
            </a:r>
            <a:endParaRPr lang="en-US" sz="942" dirty="0"/>
          </a:p>
        </p:txBody>
      </p:sp>
      <p:sp>
        <p:nvSpPr>
          <p:cNvPr id="29" name="Text 19"/>
          <p:cNvSpPr/>
          <p:nvPr/>
        </p:nvSpPr>
        <p:spPr>
          <a:xfrm>
            <a:off x="1441224" y="3880842"/>
            <a:ext cx="2547724"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Standards for accuracy and completeness</a:t>
            </a:r>
            <a:endParaRPr lang="en-US" sz="942" dirty="0"/>
          </a:p>
        </p:txBody>
      </p:sp>
      <p:pic>
        <p:nvPicPr>
          <p:cNvPr id="30" name="Image 8" descr="preencoded.png"/>
          <p:cNvPicPr>
            <a:picLocks noChangeAspect="1"/>
          </p:cNvPicPr>
          <p:nvPr/>
        </p:nvPicPr>
        <p:blipFill>
          <a:blip r:embed="rId9"/>
          <a:stretch>
            <a:fillRect/>
          </a:stretch>
        </p:blipFill>
        <p:spPr>
          <a:xfrm>
            <a:off x="392906" y="4171950"/>
            <a:ext cx="112514" cy="128588"/>
          </a:xfrm>
          <a:prstGeom prst="rect">
            <a:avLst/>
          </a:prstGeom>
        </p:spPr>
      </p:pic>
      <p:sp>
        <p:nvSpPr>
          <p:cNvPr id="31" name="Text 20"/>
          <p:cNvSpPr/>
          <p:nvPr/>
        </p:nvSpPr>
        <p:spPr>
          <a:xfrm>
            <a:off x="576858" y="4145161"/>
            <a:ext cx="659932"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Metadata:</a:t>
            </a:r>
            <a:endParaRPr lang="en-US" sz="942" dirty="0"/>
          </a:p>
        </p:txBody>
      </p:sp>
      <p:sp>
        <p:nvSpPr>
          <p:cNvPr id="32" name="Text 21"/>
          <p:cNvSpPr/>
          <p:nvPr/>
        </p:nvSpPr>
        <p:spPr>
          <a:xfrm>
            <a:off x="1236790" y="4145161"/>
            <a:ext cx="2845780"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Documentation of data definitions and lineage</a:t>
            </a:r>
            <a:endParaRPr lang="en-US" sz="942" dirty="0"/>
          </a:p>
        </p:txBody>
      </p:sp>
      <p:sp>
        <p:nvSpPr>
          <p:cNvPr id="33" name="Text 22"/>
          <p:cNvSpPr/>
          <p:nvPr/>
        </p:nvSpPr>
        <p:spPr>
          <a:xfrm>
            <a:off x="5048035" y="3866146"/>
            <a:ext cx="4179094" cy="235744"/>
          </a:xfrm>
          <a:prstGeom prst="rect">
            <a:avLst/>
          </a:prstGeom>
          <a:noFill/>
          <a:ln/>
        </p:spPr>
        <p:txBody>
          <a:bodyPr wrap="none" lIns="0" tIns="0" rIns="0" bIns="0" rtlCol="0" anchor="ctr">
            <a:spAutoFit/>
          </a:bodyPr>
          <a:lstStyle/>
          <a:p>
            <a:pPr marL="0" indent="0">
              <a:buNone/>
            </a:pPr>
            <a:r>
              <a:rPr lang="en-US" sz="1238" b="1" dirty="0">
                <a:solidFill>
                  <a:srgbClr val="E74C3C"/>
                </a:solidFill>
                <a:latin typeface="Noto Sans" pitchFamily="34" charset="0"/>
                <a:ea typeface="Noto Sans" pitchFamily="34" charset="-122"/>
                <a:cs typeface="Noto Sans" pitchFamily="34" charset="-120"/>
              </a:rPr>
              <a:t>Framework Implementation Approach</a:t>
            </a:r>
            <a:endParaRPr lang="en-US" sz="1238" dirty="0"/>
          </a:p>
        </p:txBody>
      </p:sp>
      <p:pic>
        <p:nvPicPr>
          <p:cNvPr id="34" name="Image 9" descr="preencoded.png"/>
          <p:cNvPicPr>
            <a:picLocks noChangeAspect="1"/>
          </p:cNvPicPr>
          <p:nvPr/>
        </p:nvPicPr>
        <p:blipFill>
          <a:blip r:embed="rId10"/>
          <a:stretch>
            <a:fillRect/>
          </a:stretch>
        </p:blipFill>
        <p:spPr>
          <a:xfrm>
            <a:off x="5048035" y="4241193"/>
            <a:ext cx="112514" cy="128588"/>
          </a:xfrm>
          <a:prstGeom prst="rect">
            <a:avLst/>
          </a:prstGeom>
        </p:spPr>
      </p:pic>
      <p:sp>
        <p:nvSpPr>
          <p:cNvPr id="35" name="Text 23"/>
          <p:cNvSpPr/>
          <p:nvPr/>
        </p:nvSpPr>
        <p:spPr>
          <a:xfrm>
            <a:off x="5231987" y="4209046"/>
            <a:ext cx="2229855"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Start with high-priority data domains</a:t>
            </a:r>
            <a:endParaRPr lang="en-US" sz="942" dirty="0"/>
          </a:p>
        </p:txBody>
      </p:sp>
      <p:pic>
        <p:nvPicPr>
          <p:cNvPr id="36" name="Image 10" descr="preencoded.png"/>
          <p:cNvPicPr>
            <a:picLocks noChangeAspect="1"/>
          </p:cNvPicPr>
          <p:nvPr/>
        </p:nvPicPr>
        <p:blipFill>
          <a:blip r:embed="rId10"/>
          <a:stretch>
            <a:fillRect/>
          </a:stretch>
        </p:blipFill>
        <p:spPr>
          <a:xfrm>
            <a:off x="5048035" y="4505512"/>
            <a:ext cx="112514" cy="128588"/>
          </a:xfrm>
          <a:prstGeom prst="rect">
            <a:avLst/>
          </a:prstGeom>
        </p:spPr>
      </p:pic>
      <p:sp>
        <p:nvSpPr>
          <p:cNvPr id="37" name="Text 24"/>
          <p:cNvSpPr/>
          <p:nvPr/>
        </p:nvSpPr>
        <p:spPr>
          <a:xfrm>
            <a:off x="5231987" y="4473365"/>
            <a:ext cx="3137808"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Establish clear roles before implementing processes</a:t>
            </a:r>
            <a:endParaRPr lang="en-US" sz="942" dirty="0"/>
          </a:p>
        </p:txBody>
      </p:sp>
      <p:pic>
        <p:nvPicPr>
          <p:cNvPr id="38" name="Image 11" descr="preencoded.png"/>
          <p:cNvPicPr>
            <a:picLocks noChangeAspect="1"/>
          </p:cNvPicPr>
          <p:nvPr/>
        </p:nvPicPr>
        <p:blipFill>
          <a:blip r:embed="rId10"/>
          <a:stretch>
            <a:fillRect/>
          </a:stretch>
        </p:blipFill>
        <p:spPr>
          <a:xfrm>
            <a:off x="5048035" y="4769831"/>
            <a:ext cx="112514" cy="128588"/>
          </a:xfrm>
          <a:prstGeom prst="rect">
            <a:avLst/>
          </a:prstGeom>
        </p:spPr>
      </p:pic>
      <p:sp>
        <p:nvSpPr>
          <p:cNvPr id="39" name="Text 25"/>
          <p:cNvSpPr/>
          <p:nvPr/>
        </p:nvSpPr>
        <p:spPr>
          <a:xfrm>
            <a:off x="5231987" y="4737684"/>
            <a:ext cx="2652899"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Align with existing organizational structures</a:t>
            </a:r>
            <a:endParaRPr lang="en-US" sz="942" dirty="0"/>
          </a:p>
        </p:txBody>
      </p:sp>
      <p:pic>
        <p:nvPicPr>
          <p:cNvPr id="40" name="Image 12" descr="preencoded.png"/>
          <p:cNvPicPr>
            <a:picLocks noChangeAspect="1"/>
          </p:cNvPicPr>
          <p:nvPr/>
        </p:nvPicPr>
        <p:blipFill>
          <a:blip r:embed="rId11"/>
          <a:stretch>
            <a:fillRect/>
          </a:stretch>
        </p:blipFill>
        <p:spPr>
          <a:xfrm>
            <a:off x="5085178" y="737677"/>
            <a:ext cx="3571875" cy="2857500"/>
          </a:xfrm>
          <a:prstGeom prst="rect">
            <a:avLst/>
          </a:prstGeom>
        </p:spPr>
      </p:pic>
      <p:sp>
        <p:nvSpPr>
          <p:cNvPr id="41" name="Text 26"/>
          <p:cNvSpPr/>
          <p:nvPr/>
        </p:nvSpPr>
        <p:spPr>
          <a:xfrm>
            <a:off x="4979194" y="3575616"/>
            <a:ext cx="3571875" cy="171450"/>
          </a:xfrm>
          <a:prstGeom prst="rect">
            <a:avLst/>
          </a:prstGeom>
          <a:noFill/>
          <a:ln/>
        </p:spPr>
        <p:txBody>
          <a:bodyPr wrap="none" lIns="0" tIns="0" rIns="0" bIns="0" rtlCol="0" anchor="ctr">
            <a:spAutoFit/>
          </a:bodyPr>
          <a:lstStyle/>
          <a:p>
            <a:pPr marL="0" indent="0" algn="ctr">
              <a:buNone/>
            </a:pPr>
            <a:r>
              <a:rPr lang="en-US" sz="837" dirty="0">
                <a:solidFill>
                  <a:srgbClr val="7F8C8D"/>
                </a:solidFill>
                <a:latin typeface="Noto Sans" pitchFamily="34" charset="0"/>
                <a:ea typeface="Noto Sans" pitchFamily="34" charset="-122"/>
                <a:cs typeface="Noto Sans" pitchFamily="34" charset="-120"/>
              </a:rPr>
              <a:t>Data Governance Framework with Organizational Structure</a:t>
            </a:r>
            <a:endParaRPr lang="en-US" sz="837" dirty="0"/>
          </a:p>
        </p:txBody>
      </p:sp>
      <p:sp>
        <p:nvSpPr>
          <p:cNvPr id="42" name="Text 27"/>
          <p:cNvSpPr/>
          <p:nvPr/>
        </p:nvSpPr>
        <p:spPr>
          <a:xfrm>
            <a:off x="285750" y="5929313"/>
            <a:ext cx="8572500"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17 </a:t>
            </a:r>
            <a:endParaRPr lang="en-US" sz="837"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412074"/>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Data Governance Roles and Responsibilities</a:t>
            </a:r>
            <a:endParaRPr lang="en-US" sz="2025" dirty="0"/>
          </a:p>
        </p:txBody>
      </p:sp>
      <p:pic>
        <p:nvPicPr>
          <p:cNvPr id="4" name="Image 1" descr="preencoded.png"/>
          <p:cNvPicPr>
            <a:picLocks noChangeAspect="1"/>
          </p:cNvPicPr>
          <p:nvPr/>
        </p:nvPicPr>
        <p:blipFill>
          <a:blip r:embed="rId4"/>
          <a:stretch>
            <a:fillRect/>
          </a:stretch>
        </p:blipFill>
        <p:spPr>
          <a:xfrm>
            <a:off x="285750" y="928688"/>
            <a:ext cx="214313" cy="171450"/>
          </a:xfrm>
          <a:prstGeom prst="rect">
            <a:avLst/>
          </a:prstGeom>
        </p:spPr>
      </p:pic>
      <p:sp>
        <p:nvSpPr>
          <p:cNvPr id="5" name="Text 1"/>
          <p:cNvSpPr/>
          <p:nvPr/>
        </p:nvSpPr>
        <p:spPr>
          <a:xfrm>
            <a:off x="571500" y="885825"/>
            <a:ext cx="1806420"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Key Governance Roles </a:t>
            </a:r>
            <a:endParaRPr lang="en-US" sz="1350" dirty="0"/>
          </a:p>
        </p:txBody>
      </p:sp>
      <p:pic>
        <p:nvPicPr>
          <p:cNvPr id="6" name="Image 2" descr="preencoded.png"/>
          <p:cNvPicPr>
            <a:picLocks noChangeAspect="1"/>
          </p:cNvPicPr>
          <p:nvPr/>
        </p:nvPicPr>
        <p:blipFill>
          <a:blip r:embed="rId5"/>
          <a:stretch>
            <a:fillRect/>
          </a:stretch>
        </p:blipFill>
        <p:spPr>
          <a:xfrm>
            <a:off x="285750" y="1285875"/>
            <a:ext cx="125016" cy="142875"/>
          </a:xfrm>
          <a:prstGeom prst="rect">
            <a:avLst/>
          </a:prstGeom>
        </p:spPr>
      </p:pic>
      <p:sp>
        <p:nvSpPr>
          <p:cNvPr id="7" name="Text 2"/>
          <p:cNvSpPr/>
          <p:nvPr/>
        </p:nvSpPr>
        <p:spPr>
          <a:xfrm>
            <a:off x="482203" y="1250156"/>
            <a:ext cx="1244743" cy="214313"/>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 Executive Sponsor </a:t>
            </a:r>
            <a:endParaRPr lang="en-US" sz="1046" dirty="0"/>
          </a:p>
        </p:txBody>
      </p:sp>
      <p:sp>
        <p:nvSpPr>
          <p:cNvPr id="8" name="Text 3"/>
          <p:cNvSpPr/>
          <p:nvPr/>
        </p:nvSpPr>
        <p:spPr>
          <a:xfrm>
            <a:off x="500063" y="1500188"/>
            <a:ext cx="3964781" cy="320018"/>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Provides strategic direction, secures resources, and champions data governance initiatives at the executive level. </a:t>
            </a:r>
            <a:endParaRPr lang="en-US" sz="837" dirty="0"/>
          </a:p>
        </p:txBody>
      </p:sp>
      <p:pic>
        <p:nvPicPr>
          <p:cNvPr id="9" name="Image 3" descr="preencoded.png"/>
          <p:cNvPicPr>
            <a:picLocks noChangeAspect="1"/>
          </p:cNvPicPr>
          <p:nvPr/>
        </p:nvPicPr>
        <p:blipFill>
          <a:blip r:embed="rId6"/>
          <a:stretch>
            <a:fillRect/>
          </a:stretch>
        </p:blipFill>
        <p:spPr>
          <a:xfrm>
            <a:off x="285750" y="1963080"/>
            <a:ext cx="178594" cy="142875"/>
          </a:xfrm>
          <a:prstGeom prst="rect">
            <a:avLst/>
          </a:prstGeom>
        </p:spPr>
      </p:pic>
      <p:sp>
        <p:nvSpPr>
          <p:cNvPr id="10" name="Text 4"/>
          <p:cNvSpPr/>
          <p:nvPr/>
        </p:nvSpPr>
        <p:spPr>
          <a:xfrm>
            <a:off x="535781" y="1927361"/>
            <a:ext cx="1722369" cy="214313"/>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 Data Governance Council </a:t>
            </a:r>
            <a:endParaRPr lang="en-US" sz="1046" dirty="0"/>
          </a:p>
        </p:txBody>
      </p:sp>
      <p:sp>
        <p:nvSpPr>
          <p:cNvPr id="11" name="Text 5"/>
          <p:cNvSpPr/>
          <p:nvPr/>
        </p:nvSpPr>
        <p:spPr>
          <a:xfrm>
            <a:off x="500063" y="2177393"/>
            <a:ext cx="3964781" cy="320018"/>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Cross-functional leadership team that sets priorities, resolves escalated issues, and approves policies and standards. </a:t>
            </a:r>
            <a:endParaRPr lang="en-US" sz="837" dirty="0"/>
          </a:p>
        </p:txBody>
      </p:sp>
      <p:pic>
        <p:nvPicPr>
          <p:cNvPr id="12" name="Image 4" descr="preencoded.png"/>
          <p:cNvPicPr>
            <a:picLocks noChangeAspect="1"/>
          </p:cNvPicPr>
          <p:nvPr/>
        </p:nvPicPr>
        <p:blipFill>
          <a:blip r:embed="rId7"/>
          <a:stretch>
            <a:fillRect/>
          </a:stretch>
        </p:blipFill>
        <p:spPr>
          <a:xfrm>
            <a:off x="285750" y="2640285"/>
            <a:ext cx="178594" cy="142875"/>
          </a:xfrm>
          <a:prstGeom prst="rect">
            <a:avLst/>
          </a:prstGeom>
        </p:spPr>
      </p:pic>
      <p:sp>
        <p:nvSpPr>
          <p:cNvPr id="13" name="Text 6"/>
          <p:cNvSpPr/>
          <p:nvPr/>
        </p:nvSpPr>
        <p:spPr>
          <a:xfrm>
            <a:off x="535781" y="2604567"/>
            <a:ext cx="1648783" cy="214313"/>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 Chief Data Officer (CDO) </a:t>
            </a:r>
            <a:endParaRPr lang="en-US" sz="1046" dirty="0"/>
          </a:p>
        </p:txBody>
      </p:sp>
      <p:sp>
        <p:nvSpPr>
          <p:cNvPr id="14" name="Text 7"/>
          <p:cNvSpPr/>
          <p:nvPr/>
        </p:nvSpPr>
        <p:spPr>
          <a:xfrm>
            <a:off x="500063" y="2854598"/>
            <a:ext cx="3964781" cy="320018"/>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Leads the data governance program, aligns data strategy with business objectives, and oversees implementation. </a:t>
            </a:r>
            <a:endParaRPr lang="en-US" sz="837" dirty="0"/>
          </a:p>
        </p:txBody>
      </p:sp>
      <p:pic>
        <p:nvPicPr>
          <p:cNvPr id="15" name="Image 5" descr="preencoded.png"/>
          <p:cNvPicPr>
            <a:picLocks noChangeAspect="1"/>
          </p:cNvPicPr>
          <p:nvPr/>
        </p:nvPicPr>
        <p:blipFill>
          <a:blip r:embed="rId8"/>
          <a:stretch>
            <a:fillRect/>
          </a:stretch>
        </p:blipFill>
        <p:spPr>
          <a:xfrm>
            <a:off x="285750" y="3317491"/>
            <a:ext cx="178594" cy="142875"/>
          </a:xfrm>
          <a:prstGeom prst="rect">
            <a:avLst/>
          </a:prstGeom>
        </p:spPr>
      </p:pic>
      <p:sp>
        <p:nvSpPr>
          <p:cNvPr id="16" name="Text 8"/>
          <p:cNvSpPr/>
          <p:nvPr/>
        </p:nvSpPr>
        <p:spPr>
          <a:xfrm>
            <a:off x="535781" y="3281772"/>
            <a:ext cx="985698" cy="214313"/>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 Data Stewards </a:t>
            </a:r>
            <a:endParaRPr lang="en-US" sz="1046" dirty="0"/>
          </a:p>
        </p:txBody>
      </p:sp>
      <p:sp>
        <p:nvSpPr>
          <p:cNvPr id="17" name="Text 9"/>
          <p:cNvSpPr/>
          <p:nvPr/>
        </p:nvSpPr>
        <p:spPr>
          <a:xfrm>
            <a:off x="500063" y="3531803"/>
            <a:ext cx="3964781" cy="320018"/>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Subject matter experts responsible for data quality, metadata, and business rules within their domain areas. </a:t>
            </a:r>
            <a:endParaRPr lang="en-US" sz="837" dirty="0"/>
          </a:p>
        </p:txBody>
      </p:sp>
      <p:pic>
        <p:nvPicPr>
          <p:cNvPr id="18" name="Image 6" descr="preencoded.png"/>
          <p:cNvPicPr>
            <a:picLocks noChangeAspect="1"/>
          </p:cNvPicPr>
          <p:nvPr/>
        </p:nvPicPr>
        <p:blipFill>
          <a:blip r:embed="rId9"/>
          <a:stretch>
            <a:fillRect/>
          </a:stretch>
        </p:blipFill>
        <p:spPr>
          <a:xfrm>
            <a:off x="285750" y="3994696"/>
            <a:ext cx="125016" cy="142875"/>
          </a:xfrm>
          <a:prstGeom prst="rect">
            <a:avLst/>
          </a:prstGeom>
        </p:spPr>
      </p:pic>
      <p:sp>
        <p:nvSpPr>
          <p:cNvPr id="19" name="Text 10"/>
          <p:cNvSpPr/>
          <p:nvPr/>
        </p:nvSpPr>
        <p:spPr>
          <a:xfrm>
            <a:off x="482203" y="3958977"/>
            <a:ext cx="1120592" cy="214313"/>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 Data Custodians </a:t>
            </a:r>
            <a:endParaRPr lang="en-US" sz="1046" dirty="0"/>
          </a:p>
        </p:txBody>
      </p:sp>
      <p:sp>
        <p:nvSpPr>
          <p:cNvPr id="20" name="Text 11"/>
          <p:cNvSpPr/>
          <p:nvPr/>
        </p:nvSpPr>
        <p:spPr>
          <a:xfrm>
            <a:off x="500063" y="4209008"/>
            <a:ext cx="3964781" cy="320018"/>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IT professionals who implement and maintain the technical environment for data storage and access. </a:t>
            </a:r>
            <a:endParaRPr lang="en-US" sz="837" dirty="0"/>
          </a:p>
        </p:txBody>
      </p:sp>
      <p:sp>
        <p:nvSpPr>
          <p:cNvPr id="21" name="Shape 12"/>
          <p:cNvSpPr/>
          <p:nvPr/>
        </p:nvSpPr>
        <p:spPr>
          <a:xfrm>
            <a:off x="285750" y="4671901"/>
            <a:ext cx="4179094" cy="1140098"/>
          </a:xfrm>
          <a:prstGeom prst="rect">
            <a:avLst/>
          </a:prstGeom>
          <a:solidFill>
            <a:srgbClr val="E74C3C">
              <a:alpha val="10000"/>
            </a:srgbClr>
          </a:solidFill>
          <a:ln/>
        </p:spPr>
      </p:sp>
      <p:sp>
        <p:nvSpPr>
          <p:cNvPr id="22" name="Shape 13"/>
          <p:cNvSpPr/>
          <p:nvPr/>
        </p:nvSpPr>
        <p:spPr>
          <a:xfrm>
            <a:off x="285750" y="4671901"/>
            <a:ext cx="28575" cy="1140098"/>
          </a:xfrm>
          <a:prstGeom prst="rect">
            <a:avLst/>
          </a:prstGeom>
          <a:solidFill>
            <a:srgbClr val="E74C3C"/>
          </a:solidFill>
          <a:ln/>
        </p:spPr>
      </p:sp>
      <p:sp>
        <p:nvSpPr>
          <p:cNvPr id="23" name="Text 14"/>
          <p:cNvSpPr/>
          <p:nvPr/>
        </p:nvSpPr>
        <p:spPr>
          <a:xfrm>
            <a:off x="392906" y="4779057"/>
            <a:ext cx="3964781"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Organizational Structure Best Practices</a:t>
            </a:r>
            <a:endParaRPr lang="en-US" sz="1046" dirty="0"/>
          </a:p>
        </p:txBody>
      </p:sp>
      <p:sp>
        <p:nvSpPr>
          <p:cNvPr id="24" name="Text 15"/>
          <p:cNvSpPr/>
          <p:nvPr/>
        </p:nvSpPr>
        <p:spPr>
          <a:xfrm>
            <a:off x="392906" y="5064807"/>
            <a:ext cx="3964781" cy="640035"/>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Effective governance requires clear reporting lines and decision-making authority. The structure should balance centralized oversight with distributed responsibility to ensure both enterprise standards and business unit flexibility. </a:t>
            </a:r>
            <a:endParaRPr lang="en-US" sz="837" dirty="0"/>
          </a:p>
        </p:txBody>
      </p:sp>
      <p:pic>
        <p:nvPicPr>
          <p:cNvPr id="25" name="Image 7" descr="preencoded.png"/>
          <p:cNvPicPr>
            <a:picLocks noChangeAspect="1"/>
          </p:cNvPicPr>
          <p:nvPr/>
        </p:nvPicPr>
        <p:blipFill>
          <a:blip r:embed="rId10"/>
          <a:stretch>
            <a:fillRect/>
          </a:stretch>
        </p:blipFill>
        <p:spPr>
          <a:xfrm>
            <a:off x="4982766" y="1798718"/>
            <a:ext cx="3571875" cy="2857500"/>
          </a:xfrm>
          <a:prstGeom prst="rect">
            <a:avLst/>
          </a:prstGeom>
        </p:spPr>
      </p:pic>
      <p:sp>
        <p:nvSpPr>
          <p:cNvPr id="26" name="Text 16"/>
          <p:cNvSpPr/>
          <p:nvPr/>
        </p:nvSpPr>
        <p:spPr>
          <a:xfrm>
            <a:off x="4982766" y="4727656"/>
            <a:ext cx="3571875" cy="171450"/>
          </a:xfrm>
          <a:prstGeom prst="rect">
            <a:avLst/>
          </a:prstGeom>
          <a:noFill/>
          <a:ln/>
        </p:spPr>
        <p:txBody>
          <a:bodyPr wrap="none" lIns="0" tIns="0" rIns="0" bIns="0" rtlCol="0" anchor="ctr">
            <a:spAutoFit/>
          </a:bodyPr>
          <a:lstStyle/>
          <a:p>
            <a:pPr marL="0" indent="0" algn="ctr">
              <a:buNone/>
            </a:pPr>
            <a:r>
              <a:rPr lang="en-US" sz="837" dirty="0">
                <a:solidFill>
                  <a:srgbClr val="7F8C8D"/>
                </a:solidFill>
                <a:latin typeface="Noto Sans" pitchFamily="34" charset="0"/>
                <a:ea typeface="Noto Sans" pitchFamily="34" charset="-122"/>
                <a:cs typeface="Noto Sans" pitchFamily="34" charset="-120"/>
              </a:rPr>
              <a:t>Data Governance Organizational Structure and Reporting Lines</a:t>
            </a:r>
            <a:endParaRPr lang="en-US" sz="837" dirty="0"/>
          </a:p>
        </p:txBody>
      </p:sp>
      <p:sp>
        <p:nvSpPr>
          <p:cNvPr id="27" name="Text 17"/>
          <p:cNvSpPr/>
          <p:nvPr/>
        </p:nvSpPr>
        <p:spPr>
          <a:xfrm>
            <a:off x="285750" y="5954874"/>
            <a:ext cx="8572500"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18 </a:t>
            </a:r>
            <a:endParaRPr lang="en-US" sz="837"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393656"/>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Data Governance Tools &amp; Technologies</a:t>
            </a:r>
            <a:endParaRPr lang="en-US" sz="2025" dirty="0"/>
          </a:p>
        </p:txBody>
      </p:sp>
      <p:pic>
        <p:nvPicPr>
          <p:cNvPr id="4" name="Image 1" descr="preencoded.png"/>
          <p:cNvPicPr>
            <a:picLocks noChangeAspect="1"/>
          </p:cNvPicPr>
          <p:nvPr/>
        </p:nvPicPr>
        <p:blipFill>
          <a:blip r:embed="rId4"/>
          <a:stretch>
            <a:fillRect/>
          </a:stretch>
        </p:blipFill>
        <p:spPr>
          <a:xfrm>
            <a:off x="285750" y="928688"/>
            <a:ext cx="171450" cy="171450"/>
          </a:xfrm>
          <a:prstGeom prst="rect">
            <a:avLst/>
          </a:prstGeom>
        </p:spPr>
      </p:pic>
      <p:sp>
        <p:nvSpPr>
          <p:cNvPr id="5" name="Text 1"/>
          <p:cNvSpPr/>
          <p:nvPr/>
        </p:nvSpPr>
        <p:spPr>
          <a:xfrm>
            <a:off x="528638" y="885825"/>
            <a:ext cx="2035969"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Essential Tool Categories </a:t>
            </a:r>
            <a:endParaRPr lang="en-US" sz="1350" dirty="0"/>
          </a:p>
        </p:txBody>
      </p:sp>
      <p:pic>
        <p:nvPicPr>
          <p:cNvPr id="6" name="Image 2" descr="preencoded.png"/>
          <p:cNvPicPr>
            <a:picLocks noChangeAspect="1"/>
          </p:cNvPicPr>
          <p:nvPr/>
        </p:nvPicPr>
        <p:blipFill>
          <a:blip r:embed="rId5"/>
          <a:stretch>
            <a:fillRect/>
          </a:stretch>
        </p:blipFill>
        <p:spPr>
          <a:xfrm>
            <a:off x="285750" y="1285875"/>
            <a:ext cx="125016" cy="142875"/>
          </a:xfrm>
          <a:prstGeom prst="rect">
            <a:avLst/>
          </a:prstGeom>
        </p:spPr>
      </p:pic>
      <p:sp>
        <p:nvSpPr>
          <p:cNvPr id="7" name="Text 2"/>
          <p:cNvSpPr/>
          <p:nvPr/>
        </p:nvSpPr>
        <p:spPr>
          <a:xfrm>
            <a:off x="482203" y="1250156"/>
            <a:ext cx="1611641"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 Metadata Management </a:t>
            </a:r>
            <a:endParaRPr lang="en-US" sz="1046" dirty="0"/>
          </a:p>
        </p:txBody>
      </p:sp>
      <p:sp>
        <p:nvSpPr>
          <p:cNvPr id="8" name="Text 3"/>
          <p:cNvSpPr/>
          <p:nvPr/>
        </p:nvSpPr>
        <p:spPr>
          <a:xfrm>
            <a:off x="285750" y="1521619"/>
            <a:ext cx="4179094" cy="171450"/>
          </a:xfrm>
          <a:prstGeom prst="rect">
            <a:avLst/>
          </a:prstGeom>
          <a:noFill/>
          <a:ln/>
        </p:spPr>
        <p:txBody>
          <a:bodyPr wrap="none" lIns="255143"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Tools for documenting data definitions, lineage, and relationships </a:t>
            </a:r>
            <a:endParaRPr lang="en-US" sz="837" dirty="0"/>
          </a:p>
        </p:txBody>
      </p:sp>
      <p:pic>
        <p:nvPicPr>
          <p:cNvPr id="9" name="Image 3" descr="preencoded.png"/>
          <p:cNvPicPr>
            <a:picLocks noChangeAspect="1"/>
          </p:cNvPicPr>
          <p:nvPr/>
        </p:nvPicPr>
        <p:blipFill>
          <a:blip r:embed="rId6"/>
          <a:stretch>
            <a:fillRect/>
          </a:stretch>
        </p:blipFill>
        <p:spPr>
          <a:xfrm>
            <a:off x="285750" y="1835944"/>
            <a:ext cx="142875" cy="142875"/>
          </a:xfrm>
          <a:prstGeom prst="rect">
            <a:avLst/>
          </a:prstGeom>
        </p:spPr>
      </p:pic>
      <p:sp>
        <p:nvSpPr>
          <p:cNvPr id="10" name="Text 4"/>
          <p:cNvSpPr/>
          <p:nvPr/>
        </p:nvSpPr>
        <p:spPr>
          <a:xfrm>
            <a:off x="500063" y="1800225"/>
            <a:ext cx="1807229"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 Data Quality Management </a:t>
            </a:r>
            <a:endParaRPr lang="en-US" sz="1046" dirty="0"/>
          </a:p>
        </p:txBody>
      </p:sp>
      <p:sp>
        <p:nvSpPr>
          <p:cNvPr id="11" name="Text 5"/>
          <p:cNvSpPr/>
          <p:nvPr/>
        </p:nvSpPr>
        <p:spPr>
          <a:xfrm>
            <a:off x="285750" y="2071688"/>
            <a:ext cx="4179094" cy="171450"/>
          </a:xfrm>
          <a:prstGeom prst="rect">
            <a:avLst/>
          </a:prstGeom>
          <a:noFill/>
          <a:ln/>
        </p:spPr>
        <p:txBody>
          <a:bodyPr wrap="none" lIns="255143"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Solutions for profiling, cleansing, and monitoring data quality </a:t>
            </a:r>
            <a:endParaRPr lang="en-US" sz="837" dirty="0"/>
          </a:p>
        </p:txBody>
      </p:sp>
      <p:pic>
        <p:nvPicPr>
          <p:cNvPr id="12" name="Image 4" descr="preencoded.png"/>
          <p:cNvPicPr>
            <a:picLocks noChangeAspect="1"/>
          </p:cNvPicPr>
          <p:nvPr/>
        </p:nvPicPr>
        <p:blipFill>
          <a:blip r:embed="rId7"/>
          <a:stretch>
            <a:fillRect/>
          </a:stretch>
        </p:blipFill>
        <p:spPr>
          <a:xfrm>
            <a:off x="285750" y="2386013"/>
            <a:ext cx="125016" cy="142875"/>
          </a:xfrm>
          <a:prstGeom prst="rect">
            <a:avLst/>
          </a:prstGeom>
        </p:spPr>
      </p:pic>
      <p:sp>
        <p:nvSpPr>
          <p:cNvPr id="13" name="Text 6"/>
          <p:cNvSpPr/>
          <p:nvPr/>
        </p:nvSpPr>
        <p:spPr>
          <a:xfrm>
            <a:off x="482203" y="2350294"/>
            <a:ext cx="2288149"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 Master Data Management (MDM) </a:t>
            </a:r>
            <a:endParaRPr lang="en-US" sz="1046" dirty="0"/>
          </a:p>
        </p:txBody>
      </p:sp>
      <p:sp>
        <p:nvSpPr>
          <p:cNvPr id="14" name="Text 7"/>
          <p:cNvSpPr/>
          <p:nvPr/>
        </p:nvSpPr>
        <p:spPr>
          <a:xfrm>
            <a:off x="285750" y="2621756"/>
            <a:ext cx="4179094" cy="171450"/>
          </a:xfrm>
          <a:prstGeom prst="rect">
            <a:avLst/>
          </a:prstGeom>
          <a:noFill/>
          <a:ln/>
        </p:spPr>
        <p:txBody>
          <a:bodyPr wrap="none" lIns="255143"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Platforms for creating and maintaining a single source of truth </a:t>
            </a:r>
            <a:endParaRPr lang="en-US" sz="837" dirty="0"/>
          </a:p>
        </p:txBody>
      </p:sp>
      <p:pic>
        <p:nvPicPr>
          <p:cNvPr id="15" name="Image 5" descr="preencoded.png"/>
          <p:cNvPicPr>
            <a:picLocks noChangeAspect="1"/>
          </p:cNvPicPr>
          <p:nvPr/>
        </p:nvPicPr>
        <p:blipFill>
          <a:blip r:embed="rId8"/>
          <a:stretch>
            <a:fillRect/>
          </a:stretch>
        </p:blipFill>
        <p:spPr>
          <a:xfrm>
            <a:off x="285750" y="2936081"/>
            <a:ext cx="142875" cy="142875"/>
          </a:xfrm>
          <a:prstGeom prst="rect">
            <a:avLst/>
          </a:prstGeom>
        </p:spPr>
      </p:pic>
      <p:sp>
        <p:nvSpPr>
          <p:cNvPr id="16" name="Text 8"/>
          <p:cNvSpPr/>
          <p:nvPr/>
        </p:nvSpPr>
        <p:spPr>
          <a:xfrm>
            <a:off x="500063" y="2900363"/>
            <a:ext cx="1579634"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 Data Security &amp; Privacy </a:t>
            </a:r>
            <a:endParaRPr lang="en-US" sz="1046" dirty="0"/>
          </a:p>
        </p:txBody>
      </p:sp>
      <p:sp>
        <p:nvSpPr>
          <p:cNvPr id="17" name="Text 9"/>
          <p:cNvSpPr/>
          <p:nvPr/>
        </p:nvSpPr>
        <p:spPr>
          <a:xfrm>
            <a:off x="285750" y="3171825"/>
            <a:ext cx="4179094" cy="171450"/>
          </a:xfrm>
          <a:prstGeom prst="rect">
            <a:avLst/>
          </a:prstGeom>
          <a:noFill/>
          <a:ln/>
        </p:spPr>
        <p:txBody>
          <a:bodyPr wrap="none" lIns="255143"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Tools for access control, encryption, and compliance monitoring </a:t>
            </a:r>
            <a:endParaRPr lang="en-US" sz="837" dirty="0"/>
          </a:p>
        </p:txBody>
      </p:sp>
      <p:sp>
        <p:nvSpPr>
          <p:cNvPr id="18" name="Shape 10"/>
          <p:cNvSpPr/>
          <p:nvPr/>
        </p:nvSpPr>
        <p:spPr>
          <a:xfrm>
            <a:off x="285750" y="3486150"/>
            <a:ext cx="4179094" cy="1157288"/>
          </a:xfrm>
          <a:prstGeom prst="rect">
            <a:avLst/>
          </a:prstGeom>
          <a:solidFill>
            <a:srgbClr val="3498DB">
              <a:alpha val="10000"/>
            </a:srgbClr>
          </a:solidFill>
          <a:ln/>
        </p:spPr>
      </p:sp>
      <p:sp>
        <p:nvSpPr>
          <p:cNvPr id="19" name="Shape 11"/>
          <p:cNvSpPr/>
          <p:nvPr/>
        </p:nvSpPr>
        <p:spPr>
          <a:xfrm>
            <a:off x="285750" y="3486150"/>
            <a:ext cx="28575" cy="1157288"/>
          </a:xfrm>
          <a:prstGeom prst="rect">
            <a:avLst/>
          </a:prstGeom>
          <a:solidFill>
            <a:srgbClr val="3498DB"/>
          </a:solidFill>
          <a:ln/>
        </p:spPr>
      </p:sp>
      <p:sp>
        <p:nvSpPr>
          <p:cNvPr id="20" name="Text 12"/>
          <p:cNvSpPr/>
          <p:nvPr/>
        </p:nvSpPr>
        <p:spPr>
          <a:xfrm>
            <a:off x="392906" y="3593306"/>
            <a:ext cx="3964781"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Key Features to Look For</a:t>
            </a:r>
            <a:endParaRPr lang="en-US" sz="1046" dirty="0"/>
          </a:p>
        </p:txBody>
      </p:sp>
      <p:pic>
        <p:nvPicPr>
          <p:cNvPr id="21" name="Image 6" descr="preencoded.png"/>
          <p:cNvPicPr>
            <a:picLocks noChangeAspect="1"/>
          </p:cNvPicPr>
          <p:nvPr/>
        </p:nvPicPr>
        <p:blipFill>
          <a:blip r:embed="rId9"/>
          <a:stretch>
            <a:fillRect/>
          </a:stretch>
        </p:blipFill>
        <p:spPr>
          <a:xfrm>
            <a:off x="392906" y="3900488"/>
            <a:ext cx="114300" cy="114300"/>
          </a:xfrm>
          <a:prstGeom prst="rect">
            <a:avLst/>
          </a:prstGeom>
        </p:spPr>
      </p:pic>
      <p:sp>
        <p:nvSpPr>
          <p:cNvPr id="22" name="Text 13"/>
          <p:cNvSpPr/>
          <p:nvPr/>
        </p:nvSpPr>
        <p:spPr>
          <a:xfrm>
            <a:off x="564356" y="3879056"/>
            <a:ext cx="1663182"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Automated policy enforcement</a:t>
            </a:r>
            <a:endParaRPr lang="en-US" sz="837" dirty="0"/>
          </a:p>
        </p:txBody>
      </p:sp>
      <p:pic>
        <p:nvPicPr>
          <p:cNvPr id="23" name="Image 7" descr="preencoded.png"/>
          <p:cNvPicPr>
            <a:picLocks noChangeAspect="1"/>
          </p:cNvPicPr>
          <p:nvPr/>
        </p:nvPicPr>
        <p:blipFill>
          <a:blip r:embed="rId10"/>
          <a:stretch>
            <a:fillRect/>
          </a:stretch>
        </p:blipFill>
        <p:spPr>
          <a:xfrm>
            <a:off x="2411016" y="3900488"/>
            <a:ext cx="114300" cy="114300"/>
          </a:xfrm>
          <a:prstGeom prst="rect">
            <a:avLst/>
          </a:prstGeom>
        </p:spPr>
      </p:pic>
      <p:sp>
        <p:nvSpPr>
          <p:cNvPr id="24" name="Text 14"/>
          <p:cNvSpPr/>
          <p:nvPr/>
        </p:nvSpPr>
        <p:spPr>
          <a:xfrm>
            <a:off x="2582466" y="3879056"/>
            <a:ext cx="126039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Workflow management</a:t>
            </a:r>
            <a:endParaRPr lang="en-US" sz="837" dirty="0"/>
          </a:p>
        </p:txBody>
      </p:sp>
      <p:pic>
        <p:nvPicPr>
          <p:cNvPr id="25" name="Image 8" descr="preencoded.png"/>
          <p:cNvPicPr>
            <a:picLocks noChangeAspect="1"/>
          </p:cNvPicPr>
          <p:nvPr/>
        </p:nvPicPr>
        <p:blipFill>
          <a:blip r:embed="rId9"/>
          <a:stretch>
            <a:fillRect/>
          </a:stretch>
        </p:blipFill>
        <p:spPr>
          <a:xfrm>
            <a:off x="392906" y="4143375"/>
            <a:ext cx="114300" cy="114300"/>
          </a:xfrm>
          <a:prstGeom prst="rect">
            <a:avLst/>
          </a:prstGeom>
        </p:spPr>
      </p:pic>
      <p:sp>
        <p:nvSpPr>
          <p:cNvPr id="26" name="Text 15"/>
          <p:cNvSpPr/>
          <p:nvPr/>
        </p:nvSpPr>
        <p:spPr>
          <a:xfrm>
            <a:off x="564356" y="4121944"/>
            <a:ext cx="1369786"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Data lineage visualization</a:t>
            </a:r>
            <a:endParaRPr lang="en-US" sz="837" dirty="0"/>
          </a:p>
        </p:txBody>
      </p:sp>
      <p:pic>
        <p:nvPicPr>
          <p:cNvPr id="27" name="Image 9" descr="preencoded.png"/>
          <p:cNvPicPr>
            <a:picLocks noChangeAspect="1"/>
          </p:cNvPicPr>
          <p:nvPr/>
        </p:nvPicPr>
        <p:blipFill>
          <a:blip r:embed="rId10"/>
          <a:stretch>
            <a:fillRect/>
          </a:stretch>
        </p:blipFill>
        <p:spPr>
          <a:xfrm>
            <a:off x="2411016" y="4143375"/>
            <a:ext cx="114300" cy="114300"/>
          </a:xfrm>
          <a:prstGeom prst="rect">
            <a:avLst/>
          </a:prstGeom>
        </p:spPr>
      </p:pic>
      <p:sp>
        <p:nvSpPr>
          <p:cNvPr id="28" name="Text 16"/>
          <p:cNvSpPr/>
          <p:nvPr/>
        </p:nvSpPr>
        <p:spPr>
          <a:xfrm>
            <a:off x="2582466" y="4121944"/>
            <a:ext cx="123684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Integration capabilities</a:t>
            </a:r>
            <a:endParaRPr lang="en-US" sz="837" dirty="0"/>
          </a:p>
        </p:txBody>
      </p:sp>
      <p:pic>
        <p:nvPicPr>
          <p:cNvPr id="29" name="Image 10" descr="preencoded.png"/>
          <p:cNvPicPr>
            <a:picLocks noChangeAspect="1"/>
          </p:cNvPicPr>
          <p:nvPr/>
        </p:nvPicPr>
        <p:blipFill>
          <a:blip r:embed="rId9"/>
          <a:stretch>
            <a:fillRect/>
          </a:stretch>
        </p:blipFill>
        <p:spPr>
          <a:xfrm>
            <a:off x="392906" y="4386263"/>
            <a:ext cx="114300" cy="114300"/>
          </a:xfrm>
          <a:prstGeom prst="rect">
            <a:avLst/>
          </a:prstGeom>
        </p:spPr>
      </p:pic>
      <p:sp>
        <p:nvSpPr>
          <p:cNvPr id="30" name="Text 17"/>
          <p:cNvSpPr/>
          <p:nvPr/>
        </p:nvSpPr>
        <p:spPr>
          <a:xfrm>
            <a:off x="564356" y="4364831"/>
            <a:ext cx="1310348"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Reporting &amp; dashboards</a:t>
            </a:r>
            <a:endParaRPr lang="en-US" sz="837" dirty="0"/>
          </a:p>
        </p:txBody>
      </p:sp>
      <p:pic>
        <p:nvPicPr>
          <p:cNvPr id="31" name="Image 11" descr="preencoded.png"/>
          <p:cNvPicPr>
            <a:picLocks noChangeAspect="1"/>
          </p:cNvPicPr>
          <p:nvPr/>
        </p:nvPicPr>
        <p:blipFill>
          <a:blip r:embed="rId10"/>
          <a:stretch>
            <a:fillRect/>
          </a:stretch>
        </p:blipFill>
        <p:spPr>
          <a:xfrm>
            <a:off x="2411016" y="4386263"/>
            <a:ext cx="114300" cy="114300"/>
          </a:xfrm>
          <a:prstGeom prst="rect">
            <a:avLst/>
          </a:prstGeom>
        </p:spPr>
      </p:pic>
      <p:sp>
        <p:nvSpPr>
          <p:cNvPr id="32" name="Text 18"/>
          <p:cNvSpPr/>
          <p:nvPr/>
        </p:nvSpPr>
        <p:spPr>
          <a:xfrm>
            <a:off x="2582466" y="4364831"/>
            <a:ext cx="533688"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Scalability</a:t>
            </a:r>
            <a:endParaRPr lang="en-US" sz="837" dirty="0"/>
          </a:p>
        </p:txBody>
      </p:sp>
      <p:sp>
        <p:nvSpPr>
          <p:cNvPr id="33" name="Shape 19"/>
          <p:cNvSpPr/>
          <p:nvPr/>
        </p:nvSpPr>
        <p:spPr>
          <a:xfrm>
            <a:off x="285750" y="4750594"/>
            <a:ext cx="4179094" cy="1042988"/>
          </a:xfrm>
          <a:prstGeom prst="rect">
            <a:avLst/>
          </a:prstGeom>
          <a:solidFill>
            <a:srgbClr val="E74C3C">
              <a:alpha val="10000"/>
            </a:srgbClr>
          </a:solidFill>
          <a:ln/>
        </p:spPr>
      </p:sp>
      <p:sp>
        <p:nvSpPr>
          <p:cNvPr id="34" name="Shape 20"/>
          <p:cNvSpPr/>
          <p:nvPr/>
        </p:nvSpPr>
        <p:spPr>
          <a:xfrm>
            <a:off x="285750" y="4750594"/>
            <a:ext cx="28575" cy="1042988"/>
          </a:xfrm>
          <a:prstGeom prst="rect">
            <a:avLst/>
          </a:prstGeom>
          <a:solidFill>
            <a:srgbClr val="E74C3C"/>
          </a:solidFill>
          <a:ln/>
        </p:spPr>
      </p:sp>
      <p:sp>
        <p:nvSpPr>
          <p:cNvPr id="35" name="Text 21"/>
          <p:cNvSpPr/>
          <p:nvPr/>
        </p:nvSpPr>
        <p:spPr>
          <a:xfrm>
            <a:off x="371475" y="4836319"/>
            <a:ext cx="4007644" cy="192881"/>
          </a:xfrm>
          <a:prstGeom prst="rect">
            <a:avLst/>
          </a:prstGeom>
          <a:noFill/>
          <a:ln/>
        </p:spPr>
        <p:txBody>
          <a:bodyPr wrap="none" lIns="0" tIns="0" rIns="0" bIns="0" rtlCol="0" anchor="ctr">
            <a:spAutoFit/>
          </a:bodyPr>
          <a:lstStyle/>
          <a:p>
            <a:pPr marL="0" indent="0">
              <a:buNone/>
            </a:pPr>
            <a:r>
              <a:rPr lang="en-US" sz="942" b="1" dirty="0">
                <a:solidFill>
                  <a:srgbClr val="E74C3C"/>
                </a:solidFill>
                <a:latin typeface="Noto Sans" pitchFamily="34" charset="0"/>
                <a:ea typeface="Noto Sans" pitchFamily="34" charset="-122"/>
                <a:cs typeface="Noto Sans" pitchFamily="34" charset="-120"/>
              </a:rPr>
              <a:t>Implementation Considerations</a:t>
            </a:r>
            <a:endParaRPr lang="en-US" sz="942" dirty="0"/>
          </a:p>
        </p:txBody>
      </p:sp>
      <p:pic>
        <p:nvPicPr>
          <p:cNvPr id="36" name="Image 12" descr="preencoded.png"/>
          <p:cNvPicPr>
            <a:picLocks noChangeAspect="1"/>
          </p:cNvPicPr>
          <p:nvPr/>
        </p:nvPicPr>
        <p:blipFill>
          <a:blip r:embed="rId11"/>
          <a:stretch>
            <a:fillRect/>
          </a:stretch>
        </p:blipFill>
        <p:spPr>
          <a:xfrm>
            <a:off x="371475" y="5114925"/>
            <a:ext cx="100013" cy="114300"/>
          </a:xfrm>
          <a:prstGeom prst="rect">
            <a:avLst/>
          </a:prstGeom>
        </p:spPr>
      </p:pic>
      <p:sp>
        <p:nvSpPr>
          <p:cNvPr id="37" name="Text 22"/>
          <p:cNvSpPr/>
          <p:nvPr/>
        </p:nvSpPr>
        <p:spPr>
          <a:xfrm>
            <a:off x="528638" y="5086350"/>
            <a:ext cx="2169189"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Start with business-critical data domains</a:t>
            </a:r>
            <a:endParaRPr lang="en-US" sz="837" dirty="0"/>
          </a:p>
        </p:txBody>
      </p:sp>
      <p:pic>
        <p:nvPicPr>
          <p:cNvPr id="38" name="Image 13" descr="preencoded.png"/>
          <p:cNvPicPr>
            <a:picLocks noChangeAspect="1"/>
          </p:cNvPicPr>
          <p:nvPr/>
        </p:nvPicPr>
        <p:blipFill>
          <a:blip r:embed="rId11"/>
          <a:stretch>
            <a:fillRect/>
          </a:stretch>
        </p:blipFill>
        <p:spPr>
          <a:xfrm>
            <a:off x="371475" y="5322094"/>
            <a:ext cx="100013" cy="114300"/>
          </a:xfrm>
          <a:prstGeom prst="rect">
            <a:avLst/>
          </a:prstGeom>
        </p:spPr>
      </p:pic>
      <p:sp>
        <p:nvSpPr>
          <p:cNvPr id="39" name="Text 23"/>
          <p:cNvSpPr/>
          <p:nvPr/>
        </p:nvSpPr>
        <p:spPr>
          <a:xfrm>
            <a:off x="528638" y="5293519"/>
            <a:ext cx="2599181"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Ensure tools align with existing technology stack</a:t>
            </a:r>
            <a:endParaRPr lang="en-US" sz="837" dirty="0"/>
          </a:p>
        </p:txBody>
      </p:sp>
      <p:pic>
        <p:nvPicPr>
          <p:cNvPr id="40" name="Image 14" descr="preencoded.png"/>
          <p:cNvPicPr>
            <a:picLocks noChangeAspect="1"/>
          </p:cNvPicPr>
          <p:nvPr/>
        </p:nvPicPr>
        <p:blipFill>
          <a:blip r:embed="rId11"/>
          <a:stretch>
            <a:fillRect/>
          </a:stretch>
        </p:blipFill>
        <p:spPr>
          <a:xfrm>
            <a:off x="371475" y="5529263"/>
            <a:ext cx="100013" cy="114300"/>
          </a:xfrm>
          <a:prstGeom prst="rect">
            <a:avLst/>
          </a:prstGeom>
        </p:spPr>
      </p:pic>
      <p:sp>
        <p:nvSpPr>
          <p:cNvPr id="41" name="Text 24"/>
          <p:cNvSpPr/>
          <p:nvPr/>
        </p:nvSpPr>
        <p:spPr>
          <a:xfrm>
            <a:off x="528638" y="5500688"/>
            <a:ext cx="277897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Consider cloud vs. on-premises deployment options</a:t>
            </a:r>
            <a:endParaRPr lang="en-US" sz="837" dirty="0"/>
          </a:p>
        </p:txBody>
      </p:sp>
      <p:pic>
        <p:nvPicPr>
          <p:cNvPr id="42" name="Image 15" descr="preencoded.png"/>
          <p:cNvPicPr>
            <a:picLocks noChangeAspect="1"/>
          </p:cNvPicPr>
          <p:nvPr/>
        </p:nvPicPr>
        <p:blipFill>
          <a:blip r:embed="rId12"/>
          <a:stretch>
            <a:fillRect/>
          </a:stretch>
        </p:blipFill>
        <p:spPr>
          <a:xfrm>
            <a:off x="4982766" y="1800225"/>
            <a:ext cx="3571875" cy="2857500"/>
          </a:xfrm>
          <a:prstGeom prst="rect">
            <a:avLst/>
          </a:prstGeom>
        </p:spPr>
      </p:pic>
      <p:sp>
        <p:nvSpPr>
          <p:cNvPr id="43" name="Text 25"/>
          <p:cNvSpPr/>
          <p:nvPr/>
        </p:nvSpPr>
        <p:spPr>
          <a:xfrm>
            <a:off x="4982766" y="4729163"/>
            <a:ext cx="3571875"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Data Governance Roles and Supporting Tools</a:t>
            </a:r>
            <a:endParaRPr lang="en-US" sz="732" dirty="0"/>
          </a:p>
        </p:txBody>
      </p:sp>
      <p:sp>
        <p:nvSpPr>
          <p:cNvPr id="44" name="Text 26"/>
          <p:cNvSpPr/>
          <p:nvPr/>
        </p:nvSpPr>
        <p:spPr>
          <a:xfrm>
            <a:off x="285750" y="5936456"/>
            <a:ext cx="8572500"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18 </a:t>
            </a:r>
            <a:endParaRPr lang="en-US" sz="83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536406"/>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Agenda and Learning Objectives</a:t>
            </a:r>
            <a:endParaRPr lang="en-US" sz="2025" dirty="0"/>
          </a:p>
        </p:txBody>
      </p:sp>
      <p:pic>
        <p:nvPicPr>
          <p:cNvPr id="4" name="Image 1" descr="preencoded.png"/>
          <p:cNvPicPr>
            <a:picLocks noChangeAspect="1"/>
          </p:cNvPicPr>
          <p:nvPr/>
        </p:nvPicPr>
        <p:blipFill>
          <a:blip r:embed="rId4"/>
          <a:stretch>
            <a:fillRect/>
          </a:stretch>
        </p:blipFill>
        <p:spPr>
          <a:xfrm>
            <a:off x="285750" y="928688"/>
            <a:ext cx="150019" cy="171450"/>
          </a:xfrm>
          <a:prstGeom prst="rect">
            <a:avLst/>
          </a:prstGeom>
        </p:spPr>
      </p:pic>
      <p:sp>
        <p:nvSpPr>
          <p:cNvPr id="5" name="Text 1"/>
          <p:cNvSpPr/>
          <p:nvPr/>
        </p:nvSpPr>
        <p:spPr>
          <a:xfrm>
            <a:off x="507206" y="885825"/>
            <a:ext cx="1381395"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What We'll Cover </a:t>
            </a:r>
            <a:endParaRPr lang="en-US" sz="1350" dirty="0"/>
          </a:p>
        </p:txBody>
      </p:sp>
      <p:sp>
        <p:nvSpPr>
          <p:cNvPr id="6" name="Text 2"/>
          <p:cNvSpPr/>
          <p:nvPr/>
        </p:nvSpPr>
        <p:spPr>
          <a:xfrm>
            <a:off x="535781" y="1250156"/>
            <a:ext cx="3929063"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1. Introduction and Data Challenges</a:t>
            </a:r>
            <a:endParaRPr lang="en-US" sz="1046" dirty="0"/>
          </a:p>
        </p:txBody>
      </p:sp>
      <p:sp>
        <p:nvSpPr>
          <p:cNvPr id="7" name="Text 3"/>
          <p:cNvSpPr/>
          <p:nvPr/>
        </p:nvSpPr>
        <p:spPr>
          <a:xfrm>
            <a:off x="535781" y="1535906"/>
            <a:ext cx="3929063"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2. Data Lifecycle Management Fundamentals</a:t>
            </a:r>
            <a:endParaRPr lang="en-US" sz="1046" dirty="0"/>
          </a:p>
        </p:txBody>
      </p:sp>
      <p:sp>
        <p:nvSpPr>
          <p:cNvPr id="8" name="Text 4"/>
          <p:cNvSpPr/>
          <p:nvPr/>
        </p:nvSpPr>
        <p:spPr>
          <a:xfrm>
            <a:off x="535781" y="1821656"/>
            <a:ext cx="3929063"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3. Data Governance Framework</a:t>
            </a:r>
            <a:endParaRPr lang="en-US" sz="1046" dirty="0"/>
          </a:p>
        </p:txBody>
      </p:sp>
      <p:sp>
        <p:nvSpPr>
          <p:cNvPr id="9" name="Text 5"/>
          <p:cNvSpPr/>
          <p:nvPr/>
        </p:nvSpPr>
        <p:spPr>
          <a:xfrm>
            <a:off x="535781" y="2107406"/>
            <a:ext cx="3929063"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4. Integration and Implementation</a:t>
            </a:r>
            <a:endParaRPr lang="en-US" sz="1046" dirty="0"/>
          </a:p>
        </p:txBody>
      </p:sp>
      <p:sp>
        <p:nvSpPr>
          <p:cNvPr id="10" name="Text 6"/>
          <p:cNvSpPr/>
          <p:nvPr/>
        </p:nvSpPr>
        <p:spPr>
          <a:xfrm>
            <a:off x="535781" y="2419842"/>
            <a:ext cx="960199" cy="160941"/>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5. Data Privacy </a:t>
            </a:r>
            <a:endParaRPr lang="en-US" sz="1046" dirty="0"/>
          </a:p>
        </p:txBody>
      </p:sp>
      <p:sp>
        <p:nvSpPr>
          <p:cNvPr id="11" name="Shape 7"/>
          <p:cNvSpPr/>
          <p:nvPr/>
        </p:nvSpPr>
        <p:spPr>
          <a:xfrm>
            <a:off x="285750" y="2786063"/>
            <a:ext cx="4179094" cy="2150269"/>
          </a:xfrm>
          <a:prstGeom prst="rect">
            <a:avLst/>
          </a:prstGeom>
          <a:solidFill>
            <a:srgbClr val="3498DB">
              <a:alpha val="10000"/>
            </a:srgbClr>
          </a:solidFill>
          <a:ln/>
        </p:spPr>
      </p:sp>
      <p:sp>
        <p:nvSpPr>
          <p:cNvPr id="12" name="Shape 8"/>
          <p:cNvSpPr/>
          <p:nvPr/>
        </p:nvSpPr>
        <p:spPr>
          <a:xfrm>
            <a:off x="285750" y="2786063"/>
            <a:ext cx="28575" cy="2150269"/>
          </a:xfrm>
          <a:prstGeom prst="rect">
            <a:avLst/>
          </a:prstGeom>
          <a:solidFill>
            <a:srgbClr val="3498DB"/>
          </a:solidFill>
          <a:ln/>
        </p:spPr>
      </p:sp>
      <p:sp>
        <p:nvSpPr>
          <p:cNvPr id="13" name="Text 9"/>
          <p:cNvSpPr/>
          <p:nvPr/>
        </p:nvSpPr>
        <p:spPr>
          <a:xfrm>
            <a:off x="392906" y="2893219"/>
            <a:ext cx="3964781" cy="257175"/>
          </a:xfrm>
          <a:prstGeom prst="rect">
            <a:avLst/>
          </a:prstGeom>
          <a:noFill/>
          <a:ln/>
        </p:spPr>
        <p:txBody>
          <a:bodyPr wrap="none" lIns="0" tIns="0" rIns="0" bIns="0" rtlCol="0" anchor="ctr">
            <a:spAutoFit/>
          </a:bodyPr>
          <a:lstStyle/>
          <a:p>
            <a:pPr marL="0" indent="0">
              <a:buNone/>
            </a:pPr>
            <a:r>
              <a:rPr lang="en-US" sz="1350" b="1" dirty="0">
                <a:solidFill>
                  <a:srgbClr val="2C3E50"/>
                </a:solidFill>
                <a:latin typeface="Noto Sans" pitchFamily="34" charset="0"/>
                <a:ea typeface="Noto Sans" pitchFamily="34" charset="-122"/>
                <a:cs typeface="Noto Sans" pitchFamily="34" charset="-120"/>
              </a:rPr>
              <a:t>Key Learning Objectives</a:t>
            </a:r>
            <a:endParaRPr lang="en-US" sz="1350" dirty="0"/>
          </a:p>
        </p:txBody>
      </p:sp>
      <p:pic>
        <p:nvPicPr>
          <p:cNvPr id="14" name="Image 2" descr="preencoded.png"/>
          <p:cNvPicPr>
            <a:picLocks noChangeAspect="1"/>
          </p:cNvPicPr>
          <p:nvPr/>
        </p:nvPicPr>
        <p:blipFill>
          <a:blip r:embed="rId5"/>
          <a:stretch>
            <a:fillRect/>
          </a:stretch>
        </p:blipFill>
        <p:spPr>
          <a:xfrm>
            <a:off x="392906" y="3400425"/>
            <a:ext cx="142875" cy="142875"/>
          </a:xfrm>
          <a:prstGeom prst="rect">
            <a:avLst/>
          </a:prstGeom>
        </p:spPr>
      </p:pic>
      <p:sp>
        <p:nvSpPr>
          <p:cNvPr id="15" name="Text 10"/>
          <p:cNvSpPr/>
          <p:nvPr/>
        </p:nvSpPr>
        <p:spPr>
          <a:xfrm>
            <a:off x="607219" y="3257550"/>
            <a:ext cx="3750469" cy="428625"/>
          </a:xfrm>
          <a:prstGeom prst="rect">
            <a:avLst/>
          </a:prstGeom>
          <a:noFill/>
          <a:ln/>
        </p:spPr>
        <p:txBody>
          <a:bodyPr wrap="squar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Understand the complete data lifecycle from creation to deletion </a:t>
            </a:r>
            <a:endParaRPr lang="en-US" sz="1046" dirty="0"/>
          </a:p>
        </p:txBody>
      </p:sp>
      <p:pic>
        <p:nvPicPr>
          <p:cNvPr id="16" name="Image 3" descr="preencoded.png"/>
          <p:cNvPicPr>
            <a:picLocks noChangeAspect="1"/>
          </p:cNvPicPr>
          <p:nvPr/>
        </p:nvPicPr>
        <p:blipFill>
          <a:blip r:embed="rId5"/>
          <a:stretch>
            <a:fillRect/>
          </a:stretch>
        </p:blipFill>
        <p:spPr>
          <a:xfrm>
            <a:off x="392906" y="3793331"/>
            <a:ext cx="142875" cy="142875"/>
          </a:xfrm>
          <a:prstGeom prst="rect">
            <a:avLst/>
          </a:prstGeom>
        </p:spPr>
      </p:pic>
      <p:sp>
        <p:nvSpPr>
          <p:cNvPr id="17" name="Text 11"/>
          <p:cNvSpPr/>
          <p:nvPr/>
        </p:nvSpPr>
        <p:spPr>
          <a:xfrm>
            <a:off x="607219" y="3757613"/>
            <a:ext cx="3451157"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Master data governance principles and frameworks </a:t>
            </a:r>
            <a:endParaRPr lang="en-US" sz="1046" dirty="0"/>
          </a:p>
        </p:txBody>
      </p:sp>
      <p:pic>
        <p:nvPicPr>
          <p:cNvPr id="18" name="Image 4" descr="preencoded.png"/>
          <p:cNvPicPr>
            <a:picLocks noChangeAspect="1"/>
          </p:cNvPicPr>
          <p:nvPr/>
        </p:nvPicPr>
        <p:blipFill>
          <a:blip r:embed="rId5"/>
          <a:stretch>
            <a:fillRect/>
          </a:stretch>
        </p:blipFill>
        <p:spPr>
          <a:xfrm>
            <a:off x="392906" y="4186238"/>
            <a:ext cx="142875" cy="142875"/>
          </a:xfrm>
          <a:prstGeom prst="rect">
            <a:avLst/>
          </a:prstGeom>
        </p:spPr>
      </p:pic>
      <p:sp>
        <p:nvSpPr>
          <p:cNvPr id="19" name="Text 12"/>
          <p:cNvSpPr/>
          <p:nvPr/>
        </p:nvSpPr>
        <p:spPr>
          <a:xfrm>
            <a:off x="607219" y="4043363"/>
            <a:ext cx="3750469" cy="428625"/>
          </a:xfrm>
          <a:prstGeom prst="rect">
            <a:avLst/>
          </a:prstGeom>
          <a:noFill/>
          <a:ln/>
        </p:spPr>
        <p:txBody>
          <a:bodyPr wrap="squar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Learn implementation strategies and overcome challenges </a:t>
            </a:r>
            <a:endParaRPr lang="en-US" sz="1046" dirty="0"/>
          </a:p>
        </p:txBody>
      </p:sp>
      <p:pic>
        <p:nvPicPr>
          <p:cNvPr id="20" name="Image 5" descr="preencoded.png"/>
          <p:cNvPicPr>
            <a:picLocks noChangeAspect="1"/>
          </p:cNvPicPr>
          <p:nvPr/>
        </p:nvPicPr>
        <p:blipFill>
          <a:blip r:embed="rId5"/>
          <a:stretch>
            <a:fillRect/>
          </a:stretch>
        </p:blipFill>
        <p:spPr>
          <a:xfrm>
            <a:off x="392906" y="4579144"/>
            <a:ext cx="142875" cy="142875"/>
          </a:xfrm>
          <a:prstGeom prst="rect">
            <a:avLst/>
          </a:prstGeom>
        </p:spPr>
      </p:pic>
      <p:sp>
        <p:nvSpPr>
          <p:cNvPr id="21" name="Text 13"/>
          <p:cNvSpPr/>
          <p:nvPr/>
        </p:nvSpPr>
        <p:spPr>
          <a:xfrm>
            <a:off x="607219" y="4543425"/>
            <a:ext cx="3166551"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Build a data-driven culture in your organization </a:t>
            </a:r>
            <a:endParaRPr lang="en-US" sz="1046" dirty="0"/>
          </a:p>
        </p:txBody>
      </p:sp>
      <p:pic>
        <p:nvPicPr>
          <p:cNvPr id="22" name="Image 6" descr="preencoded.png"/>
          <p:cNvPicPr>
            <a:picLocks noChangeAspect="1"/>
          </p:cNvPicPr>
          <p:nvPr/>
        </p:nvPicPr>
        <p:blipFill>
          <a:blip r:embed="rId6"/>
          <a:stretch>
            <a:fillRect/>
          </a:stretch>
        </p:blipFill>
        <p:spPr>
          <a:xfrm>
            <a:off x="4982766" y="1482328"/>
            <a:ext cx="3571875" cy="2857500"/>
          </a:xfrm>
          <a:prstGeom prst="rect">
            <a:avLst/>
          </a:prstGeom>
        </p:spPr>
      </p:pic>
      <p:sp>
        <p:nvSpPr>
          <p:cNvPr id="23" name="Text 14"/>
          <p:cNvSpPr/>
          <p:nvPr/>
        </p:nvSpPr>
        <p:spPr>
          <a:xfrm>
            <a:off x="285750" y="5079206"/>
            <a:ext cx="8572500"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2 </a:t>
            </a:r>
            <a:endParaRPr lang="en-US" sz="837"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415088"/>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Data Quality Management</a:t>
            </a:r>
            <a:endParaRPr lang="en-US" sz="2025" dirty="0"/>
          </a:p>
        </p:txBody>
      </p:sp>
      <p:pic>
        <p:nvPicPr>
          <p:cNvPr id="4" name="Image 1" descr="preencoded.png"/>
          <p:cNvPicPr>
            <a:picLocks noChangeAspect="1"/>
          </p:cNvPicPr>
          <p:nvPr/>
        </p:nvPicPr>
        <p:blipFill>
          <a:blip r:embed="rId4"/>
          <a:stretch>
            <a:fillRect/>
          </a:stretch>
        </p:blipFill>
        <p:spPr>
          <a:xfrm>
            <a:off x="214313" y="782241"/>
            <a:ext cx="157163" cy="157163"/>
          </a:xfrm>
          <a:prstGeom prst="rect">
            <a:avLst/>
          </a:prstGeom>
        </p:spPr>
      </p:pic>
      <p:sp>
        <p:nvSpPr>
          <p:cNvPr id="5" name="Text 1"/>
          <p:cNvSpPr/>
          <p:nvPr/>
        </p:nvSpPr>
        <p:spPr>
          <a:xfrm>
            <a:off x="442913" y="742950"/>
            <a:ext cx="1609046"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What is Data Quality? </a:t>
            </a:r>
            <a:endParaRPr lang="en-US" sz="1238" dirty="0"/>
          </a:p>
        </p:txBody>
      </p:sp>
      <p:pic>
        <p:nvPicPr>
          <p:cNvPr id="6" name="Image 2" descr="preencoded.png"/>
          <p:cNvPicPr>
            <a:picLocks noChangeAspect="1"/>
          </p:cNvPicPr>
          <p:nvPr/>
        </p:nvPicPr>
        <p:blipFill>
          <a:blip r:embed="rId5"/>
          <a:stretch>
            <a:fillRect/>
          </a:stretch>
        </p:blipFill>
        <p:spPr>
          <a:xfrm>
            <a:off x="214313" y="1085850"/>
            <a:ext cx="128588" cy="128588"/>
          </a:xfrm>
          <a:prstGeom prst="rect">
            <a:avLst/>
          </a:prstGeom>
        </p:spPr>
      </p:pic>
      <p:sp>
        <p:nvSpPr>
          <p:cNvPr id="7" name="Text 2"/>
          <p:cNvSpPr/>
          <p:nvPr/>
        </p:nvSpPr>
        <p:spPr>
          <a:xfrm>
            <a:off x="414338" y="1050131"/>
            <a:ext cx="4086225" cy="385763"/>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The measure of how well data serves its intended purpose in a given context</a:t>
            </a:r>
            <a:endParaRPr lang="en-US" sz="942" dirty="0"/>
          </a:p>
        </p:txBody>
      </p:sp>
      <p:pic>
        <p:nvPicPr>
          <p:cNvPr id="8" name="Image 3" descr="preencoded.png"/>
          <p:cNvPicPr>
            <a:picLocks noChangeAspect="1"/>
          </p:cNvPicPr>
          <p:nvPr/>
        </p:nvPicPr>
        <p:blipFill>
          <a:blip r:embed="rId5"/>
          <a:stretch>
            <a:fillRect/>
          </a:stretch>
        </p:blipFill>
        <p:spPr>
          <a:xfrm>
            <a:off x="214313" y="1543050"/>
            <a:ext cx="128588" cy="128588"/>
          </a:xfrm>
          <a:prstGeom prst="rect">
            <a:avLst/>
          </a:prstGeom>
        </p:spPr>
      </p:pic>
      <p:sp>
        <p:nvSpPr>
          <p:cNvPr id="9" name="Text 3"/>
          <p:cNvSpPr/>
          <p:nvPr/>
        </p:nvSpPr>
        <p:spPr>
          <a:xfrm>
            <a:off x="414338" y="1507331"/>
            <a:ext cx="4086225" cy="385763"/>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Critical foundation for reliable analytics, decision-making, and operational efficiency</a:t>
            </a:r>
            <a:endParaRPr lang="en-US" sz="942" dirty="0"/>
          </a:p>
        </p:txBody>
      </p:sp>
      <p:pic>
        <p:nvPicPr>
          <p:cNvPr id="10" name="Image 4" descr="preencoded.png"/>
          <p:cNvPicPr>
            <a:picLocks noChangeAspect="1"/>
          </p:cNvPicPr>
          <p:nvPr/>
        </p:nvPicPr>
        <p:blipFill>
          <a:blip r:embed="rId6"/>
          <a:stretch>
            <a:fillRect/>
          </a:stretch>
        </p:blipFill>
        <p:spPr>
          <a:xfrm>
            <a:off x="214313" y="2003822"/>
            <a:ext cx="157163" cy="157163"/>
          </a:xfrm>
          <a:prstGeom prst="rect">
            <a:avLst/>
          </a:prstGeom>
        </p:spPr>
      </p:pic>
      <p:sp>
        <p:nvSpPr>
          <p:cNvPr id="11" name="Text 4"/>
          <p:cNvSpPr/>
          <p:nvPr/>
        </p:nvSpPr>
        <p:spPr>
          <a:xfrm>
            <a:off x="442913" y="1964531"/>
            <a:ext cx="2366730"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Key Dimensions of Data Quality </a:t>
            </a:r>
            <a:endParaRPr lang="en-US" sz="1238" dirty="0"/>
          </a:p>
        </p:txBody>
      </p:sp>
      <p:sp>
        <p:nvSpPr>
          <p:cNvPr id="12" name="Shape 5"/>
          <p:cNvSpPr/>
          <p:nvPr/>
        </p:nvSpPr>
        <p:spPr>
          <a:xfrm>
            <a:off x="214313" y="2271713"/>
            <a:ext cx="2107406" cy="285750"/>
          </a:xfrm>
          <a:prstGeom prst="rect">
            <a:avLst/>
          </a:prstGeom>
          <a:solidFill>
            <a:srgbClr val="3498DB">
              <a:alpha val="10000"/>
            </a:srgbClr>
          </a:solidFill>
          <a:ln/>
        </p:spPr>
      </p:sp>
      <p:pic>
        <p:nvPicPr>
          <p:cNvPr id="13" name="Image 5" descr="preencoded.png"/>
          <p:cNvPicPr>
            <a:picLocks noChangeAspect="1"/>
          </p:cNvPicPr>
          <p:nvPr/>
        </p:nvPicPr>
        <p:blipFill>
          <a:blip r:embed="rId7"/>
          <a:stretch>
            <a:fillRect/>
          </a:stretch>
        </p:blipFill>
        <p:spPr>
          <a:xfrm>
            <a:off x="300038" y="2357438"/>
            <a:ext cx="114300" cy="114300"/>
          </a:xfrm>
          <a:prstGeom prst="rect">
            <a:avLst/>
          </a:prstGeom>
        </p:spPr>
      </p:pic>
      <p:sp>
        <p:nvSpPr>
          <p:cNvPr id="14" name="Text 6"/>
          <p:cNvSpPr/>
          <p:nvPr/>
        </p:nvSpPr>
        <p:spPr>
          <a:xfrm>
            <a:off x="471488" y="2328863"/>
            <a:ext cx="47561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Accuracy </a:t>
            </a:r>
            <a:endParaRPr lang="en-US" sz="837" dirty="0"/>
          </a:p>
        </p:txBody>
      </p:sp>
      <p:sp>
        <p:nvSpPr>
          <p:cNvPr id="15" name="Shape 7"/>
          <p:cNvSpPr/>
          <p:nvPr/>
        </p:nvSpPr>
        <p:spPr>
          <a:xfrm>
            <a:off x="2393156" y="2271713"/>
            <a:ext cx="2107406" cy="285750"/>
          </a:xfrm>
          <a:prstGeom prst="rect">
            <a:avLst/>
          </a:prstGeom>
          <a:solidFill>
            <a:srgbClr val="3498DB">
              <a:alpha val="10000"/>
            </a:srgbClr>
          </a:solidFill>
          <a:ln/>
        </p:spPr>
      </p:sp>
      <p:pic>
        <p:nvPicPr>
          <p:cNvPr id="16" name="Image 6" descr="preencoded.png"/>
          <p:cNvPicPr>
            <a:picLocks noChangeAspect="1"/>
          </p:cNvPicPr>
          <p:nvPr/>
        </p:nvPicPr>
        <p:blipFill>
          <a:blip r:embed="rId8"/>
          <a:stretch>
            <a:fillRect/>
          </a:stretch>
        </p:blipFill>
        <p:spPr>
          <a:xfrm>
            <a:off x="2478881" y="2357438"/>
            <a:ext cx="114300" cy="114300"/>
          </a:xfrm>
          <a:prstGeom prst="rect">
            <a:avLst/>
          </a:prstGeom>
        </p:spPr>
      </p:pic>
      <p:sp>
        <p:nvSpPr>
          <p:cNvPr id="17" name="Text 8"/>
          <p:cNvSpPr/>
          <p:nvPr/>
        </p:nvSpPr>
        <p:spPr>
          <a:xfrm>
            <a:off x="2650331" y="2328863"/>
            <a:ext cx="762846"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Completeness </a:t>
            </a:r>
            <a:endParaRPr lang="en-US" sz="837" dirty="0"/>
          </a:p>
        </p:txBody>
      </p:sp>
      <p:sp>
        <p:nvSpPr>
          <p:cNvPr id="18" name="Shape 9"/>
          <p:cNvSpPr/>
          <p:nvPr/>
        </p:nvSpPr>
        <p:spPr>
          <a:xfrm>
            <a:off x="214313" y="2628900"/>
            <a:ext cx="2107406" cy="285750"/>
          </a:xfrm>
          <a:prstGeom prst="rect">
            <a:avLst/>
          </a:prstGeom>
          <a:solidFill>
            <a:srgbClr val="3498DB">
              <a:alpha val="10000"/>
            </a:srgbClr>
          </a:solidFill>
          <a:ln/>
        </p:spPr>
      </p:sp>
      <p:pic>
        <p:nvPicPr>
          <p:cNvPr id="19" name="Image 7" descr="preencoded.png"/>
          <p:cNvPicPr>
            <a:picLocks noChangeAspect="1"/>
          </p:cNvPicPr>
          <p:nvPr/>
        </p:nvPicPr>
        <p:blipFill>
          <a:blip r:embed="rId9"/>
          <a:stretch>
            <a:fillRect/>
          </a:stretch>
        </p:blipFill>
        <p:spPr>
          <a:xfrm>
            <a:off x="300038" y="2714625"/>
            <a:ext cx="142875" cy="114300"/>
          </a:xfrm>
          <a:prstGeom prst="rect">
            <a:avLst/>
          </a:prstGeom>
        </p:spPr>
      </p:pic>
      <p:sp>
        <p:nvSpPr>
          <p:cNvPr id="20" name="Text 10"/>
          <p:cNvSpPr/>
          <p:nvPr/>
        </p:nvSpPr>
        <p:spPr>
          <a:xfrm>
            <a:off x="500063" y="2686050"/>
            <a:ext cx="640538"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Consistency </a:t>
            </a:r>
            <a:endParaRPr lang="en-US" sz="837" dirty="0"/>
          </a:p>
        </p:txBody>
      </p:sp>
      <p:sp>
        <p:nvSpPr>
          <p:cNvPr id="21" name="Shape 11"/>
          <p:cNvSpPr/>
          <p:nvPr/>
        </p:nvSpPr>
        <p:spPr>
          <a:xfrm>
            <a:off x="2393156" y="2628900"/>
            <a:ext cx="2107406" cy="285750"/>
          </a:xfrm>
          <a:prstGeom prst="rect">
            <a:avLst/>
          </a:prstGeom>
          <a:solidFill>
            <a:srgbClr val="3498DB">
              <a:alpha val="10000"/>
            </a:srgbClr>
          </a:solidFill>
          <a:ln/>
        </p:spPr>
      </p:sp>
      <p:pic>
        <p:nvPicPr>
          <p:cNvPr id="22" name="Image 8" descr="preencoded.png"/>
          <p:cNvPicPr>
            <a:picLocks noChangeAspect="1"/>
          </p:cNvPicPr>
          <p:nvPr/>
        </p:nvPicPr>
        <p:blipFill>
          <a:blip r:embed="rId10"/>
          <a:stretch>
            <a:fillRect/>
          </a:stretch>
        </p:blipFill>
        <p:spPr>
          <a:xfrm>
            <a:off x="2478881" y="2714625"/>
            <a:ext cx="114300" cy="114300"/>
          </a:xfrm>
          <a:prstGeom prst="rect">
            <a:avLst/>
          </a:prstGeom>
        </p:spPr>
      </p:pic>
      <p:sp>
        <p:nvSpPr>
          <p:cNvPr id="23" name="Text 12"/>
          <p:cNvSpPr/>
          <p:nvPr/>
        </p:nvSpPr>
        <p:spPr>
          <a:xfrm>
            <a:off x="2650331" y="2686050"/>
            <a:ext cx="567956"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Timeliness </a:t>
            </a:r>
            <a:endParaRPr lang="en-US" sz="837" dirty="0"/>
          </a:p>
        </p:txBody>
      </p:sp>
      <p:sp>
        <p:nvSpPr>
          <p:cNvPr id="24" name="Shape 13"/>
          <p:cNvSpPr/>
          <p:nvPr/>
        </p:nvSpPr>
        <p:spPr>
          <a:xfrm>
            <a:off x="214313" y="2986088"/>
            <a:ext cx="2107406" cy="285750"/>
          </a:xfrm>
          <a:prstGeom prst="rect">
            <a:avLst/>
          </a:prstGeom>
          <a:solidFill>
            <a:srgbClr val="3498DB">
              <a:alpha val="10000"/>
            </a:srgbClr>
          </a:solidFill>
          <a:ln/>
        </p:spPr>
      </p:sp>
      <p:pic>
        <p:nvPicPr>
          <p:cNvPr id="25" name="Image 9" descr="preencoded.png"/>
          <p:cNvPicPr>
            <a:picLocks noChangeAspect="1"/>
          </p:cNvPicPr>
          <p:nvPr/>
        </p:nvPicPr>
        <p:blipFill>
          <a:blip r:embed="rId11"/>
          <a:stretch>
            <a:fillRect/>
          </a:stretch>
        </p:blipFill>
        <p:spPr>
          <a:xfrm>
            <a:off x="300038" y="3071813"/>
            <a:ext cx="114300" cy="114300"/>
          </a:xfrm>
          <a:prstGeom prst="rect">
            <a:avLst/>
          </a:prstGeom>
        </p:spPr>
      </p:pic>
      <p:sp>
        <p:nvSpPr>
          <p:cNvPr id="26" name="Text 14"/>
          <p:cNvSpPr/>
          <p:nvPr/>
        </p:nvSpPr>
        <p:spPr>
          <a:xfrm>
            <a:off x="471488" y="3043238"/>
            <a:ext cx="633701"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Uniqueness </a:t>
            </a:r>
            <a:endParaRPr lang="en-US" sz="837" dirty="0"/>
          </a:p>
        </p:txBody>
      </p:sp>
      <p:sp>
        <p:nvSpPr>
          <p:cNvPr id="27" name="Shape 15"/>
          <p:cNvSpPr/>
          <p:nvPr/>
        </p:nvSpPr>
        <p:spPr>
          <a:xfrm>
            <a:off x="2393156" y="2986088"/>
            <a:ext cx="2107406" cy="285750"/>
          </a:xfrm>
          <a:prstGeom prst="rect">
            <a:avLst/>
          </a:prstGeom>
          <a:solidFill>
            <a:srgbClr val="3498DB">
              <a:alpha val="10000"/>
            </a:srgbClr>
          </a:solidFill>
          <a:ln/>
        </p:spPr>
      </p:sp>
      <p:pic>
        <p:nvPicPr>
          <p:cNvPr id="28" name="Image 10" descr="preencoded.png"/>
          <p:cNvPicPr>
            <a:picLocks noChangeAspect="1"/>
          </p:cNvPicPr>
          <p:nvPr/>
        </p:nvPicPr>
        <p:blipFill>
          <a:blip r:embed="rId12"/>
          <a:stretch>
            <a:fillRect/>
          </a:stretch>
        </p:blipFill>
        <p:spPr>
          <a:xfrm>
            <a:off x="2478881" y="3071813"/>
            <a:ext cx="142875" cy="114300"/>
          </a:xfrm>
          <a:prstGeom prst="rect">
            <a:avLst/>
          </a:prstGeom>
        </p:spPr>
      </p:pic>
      <p:sp>
        <p:nvSpPr>
          <p:cNvPr id="29" name="Text 16"/>
          <p:cNvSpPr/>
          <p:nvPr/>
        </p:nvSpPr>
        <p:spPr>
          <a:xfrm>
            <a:off x="2678906" y="3043238"/>
            <a:ext cx="46166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Integrity </a:t>
            </a:r>
            <a:endParaRPr lang="en-US" sz="837" dirty="0"/>
          </a:p>
        </p:txBody>
      </p:sp>
      <p:pic>
        <p:nvPicPr>
          <p:cNvPr id="30" name="Image 11" descr="preencoded.png"/>
          <p:cNvPicPr>
            <a:picLocks noChangeAspect="1"/>
          </p:cNvPicPr>
          <p:nvPr/>
        </p:nvPicPr>
        <p:blipFill>
          <a:blip r:embed="rId13"/>
          <a:stretch>
            <a:fillRect/>
          </a:stretch>
        </p:blipFill>
        <p:spPr>
          <a:xfrm>
            <a:off x="214313" y="3418284"/>
            <a:ext cx="196453" cy="157163"/>
          </a:xfrm>
          <a:prstGeom prst="rect">
            <a:avLst/>
          </a:prstGeom>
        </p:spPr>
      </p:pic>
      <p:sp>
        <p:nvSpPr>
          <p:cNvPr id="31" name="Text 17"/>
          <p:cNvSpPr/>
          <p:nvPr/>
        </p:nvSpPr>
        <p:spPr>
          <a:xfrm>
            <a:off x="482203" y="3378994"/>
            <a:ext cx="2206721"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Quality Management Process </a:t>
            </a:r>
            <a:endParaRPr lang="en-US" sz="1238" dirty="0"/>
          </a:p>
        </p:txBody>
      </p:sp>
      <p:pic>
        <p:nvPicPr>
          <p:cNvPr id="32" name="Image 12" descr="preencoded.png"/>
          <p:cNvPicPr>
            <a:picLocks noChangeAspect="1"/>
          </p:cNvPicPr>
          <p:nvPr/>
        </p:nvPicPr>
        <p:blipFill>
          <a:blip r:embed="rId14"/>
          <a:stretch>
            <a:fillRect/>
          </a:stretch>
        </p:blipFill>
        <p:spPr>
          <a:xfrm>
            <a:off x="214313" y="3721894"/>
            <a:ext cx="128588" cy="128588"/>
          </a:xfrm>
          <a:prstGeom prst="rect">
            <a:avLst/>
          </a:prstGeom>
        </p:spPr>
      </p:pic>
      <p:sp>
        <p:nvSpPr>
          <p:cNvPr id="33" name="Text 18"/>
          <p:cNvSpPr/>
          <p:nvPr/>
        </p:nvSpPr>
        <p:spPr>
          <a:xfrm>
            <a:off x="414338" y="3695105"/>
            <a:ext cx="586122"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Profiling:</a:t>
            </a:r>
            <a:endParaRPr lang="en-US" sz="942" dirty="0"/>
          </a:p>
        </p:txBody>
      </p:sp>
      <p:sp>
        <p:nvSpPr>
          <p:cNvPr id="34" name="Text 19"/>
          <p:cNvSpPr/>
          <p:nvPr/>
        </p:nvSpPr>
        <p:spPr>
          <a:xfrm>
            <a:off x="1000460" y="3695105"/>
            <a:ext cx="2144855"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Assess current state of data quality</a:t>
            </a:r>
            <a:endParaRPr lang="en-US" sz="942" dirty="0"/>
          </a:p>
        </p:txBody>
      </p:sp>
      <p:pic>
        <p:nvPicPr>
          <p:cNvPr id="35" name="Image 13" descr="preencoded.png"/>
          <p:cNvPicPr>
            <a:picLocks noChangeAspect="1"/>
          </p:cNvPicPr>
          <p:nvPr/>
        </p:nvPicPr>
        <p:blipFill>
          <a:blip r:embed="rId15"/>
          <a:stretch>
            <a:fillRect/>
          </a:stretch>
        </p:blipFill>
        <p:spPr>
          <a:xfrm>
            <a:off x="214313" y="3986213"/>
            <a:ext cx="160734" cy="128588"/>
          </a:xfrm>
          <a:prstGeom prst="rect">
            <a:avLst/>
          </a:prstGeom>
        </p:spPr>
      </p:pic>
      <p:sp>
        <p:nvSpPr>
          <p:cNvPr id="36" name="Text 20"/>
          <p:cNvSpPr/>
          <p:nvPr/>
        </p:nvSpPr>
        <p:spPr>
          <a:xfrm>
            <a:off x="446484" y="3959423"/>
            <a:ext cx="664927"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Cleansing:</a:t>
            </a:r>
            <a:endParaRPr lang="en-US" sz="942" dirty="0"/>
          </a:p>
        </p:txBody>
      </p:sp>
      <p:sp>
        <p:nvSpPr>
          <p:cNvPr id="37" name="Text 21"/>
          <p:cNvSpPr/>
          <p:nvPr/>
        </p:nvSpPr>
        <p:spPr>
          <a:xfrm>
            <a:off x="1111411" y="3959423"/>
            <a:ext cx="2392012"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Correct errors and standardize formats</a:t>
            </a:r>
            <a:endParaRPr lang="en-US" sz="942" dirty="0"/>
          </a:p>
        </p:txBody>
      </p:sp>
      <p:pic>
        <p:nvPicPr>
          <p:cNvPr id="38" name="Image 14" descr="preencoded.png"/>
          <p:cNvPicPr>
            <a:picLocks noChangeAspect="1"/>
          </p:cNvPicPr>
          <p:nvPr/>
        </p:nvPicPr>
        <p:blipFill>
          <a:blip r:embed="rId16"/>
          <a:stretch>
            <a:fillRect/>
          </a:stretch>
        </p:blipFill>
        <p:spPr>
          <a:xfrm>
            <a:off x="214313" y="4250531"/>
            <a:ext cx="128588" cy="128588"/>
          </a:xfrm>
          <a:prstGeom prst="rect">
            <a:avLst/>
          </a:prstGeom>
        </p:spPr>
      </p:pic>
      <p:sp>
        <p:nvSpPr>
          <p:cNvPr id="39" name="Text 22"/>
          <p:cNvSpPr/>
          <p:nvPr/>
        </p:nvSpPr>
        <p:spPr>
          <a:xfrm>
            <a:off x="414338" y="4223742"/>
            <a:ext cx="739406"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Prevention:</a:t>
            </a:r>
            <a:endParaRPr lang="en-US" sz="942" dirty="0"/>
          </a:p>
        </p:txBody>
      </p:sp>
      <p:sp>
        <p:nvSpPr>
          <p:cNvPr id="40" name="Text 23"/>
          <p:cNvSpPr/>
          <p:nvPr/>
        </p:nvSpPr>
        <p:spPr>
          <a:xfrm>
            <a:off x="1153744" y="4223742"/>
            <a:ext cx="2572782"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Implement validation rules at entry points</a:t>
            </a:r>
            <a:endParaRPr lang="en-US" sz="942" dirty="0"/>
          </a:p>
        </p:txBody>
      </p:sp>
      <p:pic>
        <p:nvPicPr>
          <p:cNvPr id="41" name="Image 15" descr="preencoded.png"/>
          <p:cNvPicPr>
            <a:picLocks noChangeAspect="1"/>
          </p:cNvPicPr>
          <p:nvPr/>
        </p:nvPicPr>
        <p:blipFill>
          <a:blip r:embed="rId17"/>
          <a:stretch>
            <a:fillRect/>
          </a:stretch>
        </p:blipFill>
        <p:spPr>
          <a:xfrm>
            <a:off x="214313" y="4514850"/>
            <a:ext cx="128588" cy="128588"/>
          </a:xfrm>
          <a:prstGeom prst="rect">
            <a:avLst/>
          </a:prstGeom>
        </p:spPr>
      </p:pic>
      <p:sp>
        <p:nvSpPr>
          <p:cNvPr id="42" name="Text 24"/>
          <p:cNvSpPr/>
          <p:nvPr/>
        </p:nvSpPr>
        <p:spPr>
          <a:xfrm>
            <a:off x="414338" y="4488061"/>
            <a:ext cx="760084"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Monitoring:</a:t>
            </a:r>
            <a:endParaRPr lang="en-US" sz="942" dirty="0"/>
          </a:p>
        </p:txBody>
      </p:sp>
      <p:sp>
        <p:nvSpPr>
          <p:cNvPr id="43" name="Text 25"/>
          <p:cNvSpPr/>
          <p:nvPr/>
        </p:nvSpPr>
        <p:spPr>
          <a:xfrm>
            <a:off x="1174421" y="4488061"/>
            <a:ext cx="2085696"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Continuously track quality metrics</a:t>
            </a:r>
            <a:endParaRPr lang="en-US" sz="942" dirty="0"/>
          </a:p>
        </p:txBody>
      </p:sp>
      <p:sp>
        <p:nvSpPr>
          <p:cNvPr id="44" name="Shape 26"/>
          <p:cNvSpPr/>
          <p:nvPr/>
        </p:nvSpPr>
        <p:spPr>
          <a:xfrm>
            <a:off x="214313" y="4779169"/>
            <a:ext cx="4286250" cy="1143000"/>
          </a:xfrm>
          <a:prstGeom prst="rect">
            <a:avLst/>
          </a:prstGeom>
          <a:solidFill>
            <a:srgbClr val="E74C3C">
              <a:alpha val="10000"/>
            </a:srgbClr>
          </a:solidFill>
          <a:ln/>
        </p:spPr>
      </p:sp>
      <p:sp>
        <p:nvSpPr>
          <p:cNvPr id="45" name="Shape 27"/>
          <p:cNvSpPr/>
          <p:nvPr/>
        </p:nvSpPr>
        <p:spPr>
          <a:xfrm>
            <a:off x="214313" y="4779169"/>
            <a:ext cx="28575" cy="1143000"/>
          </a:xfrm>
          <a:prstGeom prst="rect">
            <a:avLst/>
          </a:prstGeom>
          <a:solidFill>
            <a:srgbClr val="E74C3C"/>
          </a:solidFill>
          <a:ln/>
        </p:spPr>
      </p:sp>
      <p:sp>
        <p:nvSpPr>
          <p:cNvPr id="46" name="Text 28"/>
          <p:cNvSpPr/>
          <p:nvPr/>
        </p:nvSpPr>
        <p:spPr>
          <a:xfrm>
            <a:off x="300038" y="4864894"/>
            <a:ext cx="4114800"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Implementation Best Practices</a:t>
            </a:r>
            <a:endParaRPr lang="en-US" sz="1046" dirty="0"/>
          </a:p>
        </p:txBody>
      </p:sp>
      <p:pic>
        <p:nvPicPr>
          <p:cNvPr id="47" name="Image 16" descr="preencoded.png"/>
          <p:cNvPicPr>
            <a:picLocks noChangeAspect="1"/>
          </p:cNvPicPr>
          <p:nvPr/>
        </p:nvPicPr>
        <p:blipFill>
          <a:blip r:embed="rId18"/>
          <a:stretch>
            <a:fillRect/>
          </a:stretch>
        </p:blipFill>
        <p:spPr>
          <a:xfrm>
            <a:off x="300038" y="5172075"/>
            <a:ext cx="114300" cy="114300"/>
          </a:xfrm>
          <a:prstGeom prst="rect">
            <a:avLst/>
          </a:prstGeom>
        </p:spPr>
      </p:pic>
      <p:sp>
        <p:nvSpPr>
          <p:cNvPr id="48" name="Text 29"/>
          <p:cNvSpPr/>
          <p:nvPr/>
        </p:nvSpPr>
        <p:spPr>
          <a:xfrm>
            <a:off x="471488" y="5150644"/>
            <a:ext cx="3089532"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Define quality standards based on business requirements</a:t>
            </a:r>
            <a:endParaRPr lang="en-US" sz="837" dirty="0"/>
          </a:p>
        </p:txBody>
      </p:sp>
      <p:pic>
        <p:nvPicPr>
          <p:cNvPr id="49" name="Image 17" descr="preencoded.png"/>
          <p:cNvPicPr>
            <a:picLocks noChangeAspect="1"/>
          </p:cNvPicPr>
          <p:nvPr/>
        </p:nvPicPr>
        <p:blipFill>
          <a:blip r:embed="rId18"/>
          <a:stretch>
            <a:fillRect/>
          </a:stretch>
        </p:blipFill>
        <p:spPr>
          <a:xfrm>
            <a:off x="300038" y="5400675"/>
            <a:ext cx="114300" cy="114300"/>
          </a:xfrm>
          <a:prstGeom prst="rect">
            <a:avLst/>
          </a:prstGeom>
        </p:spPr>
      </p:pic>
      <p:sp>
        <p:nvSpPr>
          <p:cNvPr id="50" name="Text 30"/>
          <p:cNvSpPr/>
          <p:nvPr/>
        </p:nvSpPr>
        <p:spPr>
          <a:xfrm>
            <a:off x="471488" y="5379244"/>
            <a:ext cx="2774761"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Establish data quality SLAs with measurable metrics</a:t>
            </a:r>
            <a:endParaRPr lang="en-US" sz="837" dirty="0"/>
          </a:p>
        </p:txBody>
      </p:sp>
      <p:pic>
        <p:nvPicPr>
          <p:cNvPr id="51" name="Image 18" descr="preencoded.png"/>
          <p:cNvPicPr>
            <a:picLocks noChangeAspect="1"/>
          </p:cNvPicPr>
          <p:nvPr/>
        </p:nvPicPr>
        <p:blipFill>
          <a:blip r:embed="rId18"/>
          <a:stretch>
            <a:fillRect/>
          </a:stretch>
        </p:blipFill>
        <p:spPr>
          <a:xfrm>
            <a:off x="300038" y="5629275"/>
            <a:ext cx="114300" cy="114300"/>
          </a:xfrm>
          <a:prstGeom prst="rect">
            <a:avLst/>
          </a:prstGeom>
        </p:spPr>
      </p:pic>
      <p:sp>
        <p:nvSpPr>
          <p:cNvPr id="52" name="Text 31"/>
          <p:cNvSpPr/>
          <p:nvPr/>
        </p:nvSpPr>
        <p:spPr>
          <a:xfrm>
            <a:off x="471488" y="5607844"/>
            <a:ext cx="2892828"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Automate quality checks throughout the data lifecycle</a:t>
            </a:r>
            <a:endParaRPr lang="en-US" sz="837" dirty="0"/>
          </a:p>
        </p:txBody>
      </p:sp>
      <p:pic>
        <p:nvPicPr>
          <p:cNvPr id="53" name="Image 19" descr="preencoded.png"/>
          <p:cNvPicPr>
            <a:picLocks noChangeAspect="1"/>
          </p:cNvPicPr>
          <p:nvPr/>
        </p:nvPicPr>
        <p:blipFill>
          <a:blip r:embed="rId19"/>
          <a:stretch>
            <a:fillRect/>
          </a:stretch>
        </p:blipFill>
        <p:spPr>
          <a:xfrm>
            <a:off x="5179219" y="1978819"/>
            <a:ext cx="3214688" cy="2500313"/>
          </a:xfrm>
          <a:prstGeom prst="rect">
            <a:avLst/>
          </a:prstGeom>
        </p:spPr>
      </p:pic>
      <p:sp>
        <p:nvSpPr>
          <p:cNvPr id="54" name="Text 32"/>
          <p:cNvSpPr/>
          <p:nvPr/>
        </p:nvSpPr>
        <p:spPr>
          <a:xfrm>
            <a:off x="5729204" y="4536281"/>
            <a:ext cx="2114690"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Data Quality Metrics Dashboard Visualization</a:t>
            </a:r>
            <a:endParaRPr lang="en-US" sz="732" dirty="0"/>
          </a:p>
        </p:txBody>
      </p:sp>
      <p:sp>
        <p:nvSpPr>
          <p:cNvPr id="55" name="Text 33"/>
          <p:cNvSpPr/>
          <p:nvPr/>
        </p:nvSpPr>
        <p:spPr>
          <a:xfrm>
            <a:off x="214313" y="6029325"/>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19 </a:t>
            </a:r>
            <a:endParaRPr lang="en-US" sz="837"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8293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Data Security and Privacy</a:t>
            </a:r>
            <a:endParaRPr lang="en-US" sz="2025" dirty="0"/>
          </a:p>
        </p:txBody>
      </p:sp>
      <p:pic>
        <p:nvPicPr>
          <p:cNvPr id="4" name="Image 1" descr="preencoded.png"/>
          <p:cNvPicPr>
            <a:picLocks noChangeAspect="1"/>
          </p:cNvPicPr>
          <p:nvPr/>
        </p:nvPicPr>
        <p:blipFill>
          <a:blip r:embed="rId4"/>
          <a:stretch>
            <a:fillRect/>
          </a:stretch>
        </p:blipFill>
        <p:spPr>
          <a:xfrm>
            <a:off x="214313" y="782241"/>
            <a:ext cx="157163" cy="157163"/>
          </a:xfrm>
          <a:prstGeom prst="rect">
            <a:avLst/>
          </a:prstGeom>
        </p:spPr>
      </p:pic>
      <p:sp>
        <p:nvSpPr>
          <p:cNvPr id="5" name="Text 1"/>
          <p:cNvSpPr/>
          <p:nvPr/>
        </p:nvSpPr>
        <p:spPr>
          <a:xfrm>
            <a:off x="442913" y="742950"/>
            <a:ext cx="2126438"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Security in Data Governance </a:t>
            </a:r>
            <a:endParaRPr lang="en-US" sz="1238" dirty="0"/>
          </a:p>
        </p:txBody>
      </p:sp>
      <p:pic>
        <p:nvPicPr>
          <p:cNvPr id="6" name="Image 2" descr="preencoded.png"/>
          <p:cNvPicPr>
            <a:picLocks noChangeAspect="1"/>
          </p:cNvPicPr>
          <p:nvPr/>
        </p:nvPicPr>
        <p:blipFill>
          <a:blip r:embed="rId5"/>
          <a:stretch>
            <a:fillRect/>
          </a:stretch>
        </p:blipFill>
        <p:spPr>
          <a:xfrm>
            <a:off x="214313" y="1071563"/>
            <a:ext cx="128588" cy="128588"/>
          </a:xfrm>
          <a:prstGeom prst="rect">
            <a:avLst/>
          </a:prstGeom>
        </p:spPr>
      </p:pic>
      <p:sp>
        <p:nvSpPr>
          <p:cNvPr id="7" name="Text 2"/>
          <p:cNvSpPr/>
          <p:nvPr/>
        </p:nvSpPr>
        <p:spPr>
          <a:xfrm>
            <a:off x="414338" y="1050131"/>
            <a:ext cx="3803238"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Security is a foundational element of effective data governance</a:t>
            </a:r>
            <a:endParaRPr lang="en-US" sz="942" dirty="0"/>
          </a:p>
        </p:txBody>
      </p:sp>
      <p:pic>
        <p:nvPicPr>
          <p:cNvPr id="8" name="Image 3" descr="preencoded.png"/>
          <p:cNvPicPr>
            <a:picLocks noChangeAspect="1"/>
          </p:cNvPicPr>
          <p:nvPr/>
        </p:nvPicPr>
        <p:blipFill>
          <a:blip r:embed="rId5"/>
          <a:stretch>
            <a:fillRect/>
          </a:stretch>
        </p:blipFill>
        <p:spPr>
          <a:xfrm>
            <a:off x="214313" y="1321594"/>
            <a:ext cx="128588" cy="128588"/>
          </a:xfrm>
          <a:prstGeom prst="rect">
            <a:avLst/>
          </a:prstGeom>
        </p:spPr>
      </p:pic>
      <p:sp>
        <p:nvSpPr>
          <p:cNvPr id="9" name="Text 3"/>
          <p:cNvSpPr/>
          <p:nvPr/>
        </p:nvSpPr>
        <p:spPr>
          <a:xfrm>
            <a:off x="414338" y="1300163"/>
            <a:ext cx="3067850"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Protects data assets throughout the entire lifecycle</a:t>
            </a:r>
            <a:endParaRPr lang="en-US" sz="942" dirty="0"/>
          </a:p>
        </p:txBody>
      </p:sp>
      <p:sp>
        <p:nvSpPr>
          <p:cNvPr id="10" name="Shape 4"/>
          <p:cNvSpPr/>
          <p:nvPr/>
        </p:nvSpPr>
        <p:spPr>
          <a:xfrm>
            <a:off x="214313" y="1657350"/>
            <a:ext cx="4286250" cy="1371600"/>
          </a:xfrm>
          <a:prstGeom prst="rect">
            <a:avLst/>
          </a:prstGeom>
          <a:solidFill>
            <a:srgbClr val="3498DB">
              <a:alpha val="10000"/>
            </a:srgbClr>
          </a:solidFill>
          <a:ln/>
        </p:spPr>
      </p:sp>
      <p:sp>
        <p:nvSpPr>
          <p:cNvPr id="11" name="Shape 5"/>
          <p:cNvSpPr/>
          <p:nvPr/>
        </p:nvSpPr>
        <p:spPr>
          <a:xfrm>
            <a:off x="214313" y="1657350"/>
            <a:ext cx="28575" cy="1371600"/>
          </a:xfrm>
          <a:prstGeom prst="rect">
            <a:avLst/>
          </a:prstGeom>
          <a:solidFill>
            <a:srgbClr val="3498DB"/>
          </a:solidFill>
          <a:ln/>
        </p:spPr>
      </p:sp>
      <p:sp>
        <p:nvSpPr>
          <p:cNvPr id="12" name="Text 6"/>
          <p:cNvSpPr/>
          <p:nvPr/>
        </p:nvSpPr>
        <p:spPr>
          <a:xfrm>
            <a:off x="300038" y="1743075"/>
            <a:ext cx="4114800"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Key Security Controls</a:t>
            </a:r>
            <a:endParaRPr lang="en-US" sz="1046" dirty="0"/>
          </a:p>
        </p:txBody>
      </p:sp>
      <p:pic>
        <p:nvPicPr>
          <p:cNvPr id="13" name="Image 4" descr="preencoded.png"/>
          <p:cNvPicPr>
            <a:picLocks noChangeAspect="1"/>
          </p:cNvPicPr>
          <p:nvPr/>
        </p:nvPicPr>
        <p:blipFill>
          <a:blip r:embed="rId6"/>
          <a:stretch>
            <a:fillRect/>
          </a:stretch>
        </p:blipFill>
        <p:spPr>
          <a:xfrm>
            <a:off x="300038" y="2050256"/>
            <a:ext cx="142875" cy="114300"/>
          </a:xfrm>
          <a:prstGeom prst="rect">
            <a:avLst/>
          </a:prstGeom>
        </p:spPr>
      </p:pic>
      <p:sp>
        <p:nvSpPr>
          <p:cNvPr id="14" name="Text 7"/>
          <p:cNvSpPr/>
          <p:nvPr/>
        </p:nvSpPr>
        <p:spPr>
          <a:xfrm>
            <a:off x="500063" y="2035969"/>
            <a:ext cx="1205201"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Access Management:</a:t>
            </a:r>
            <a:endParaRPr lang="en-US" sz="837" dirty="0"/>
          </a:p>
        </p:txBody>
      </p:sp>
      <p:sp>
        <p:nvSpPr>
          <p:cNvPr id="15" name="Text 8"/>
          <p:cNvSpPr/>
          <p:nvPr/>
        </p:nvSpPr>
        <p:spPr>
          <a:xfrm>
            <a:off x="1705263" y="2035969"/>
            <a:ext cx="1852826"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Role-based access controls (RBAC)</a:t>
            </a:r>
            <a:endParaRPr lang="en-US" sz="837" dirty="0"/>
          </a:p>
        </p:txBody>
      </p:sp>
      <p:pic>
        <p:nvPicPr>
          <p:cNvPr id="16" name="Image 5" descr="preencoded.png"/>
          <p:cNvPicPr>
            <a:picLocks noChangeAspect="1"/>
          </p:cNvPicPr>
          <p:nvPr/>
        </p:nvPicPr>
        <p:blipFill>
          <a:blip r:embed="rId7"/>
          <a:stretch>
            <a:fillRect/>
          </a:stretch>
        </p:blipFill>
        <p:spPr>
          <a:xfrm>
            <a:off x="300038" y="2278856"/>
            <a:ext cx="114300" cy="114300"/>
          </a:xfrm>
          <a:prstGeom prst="rect">
            <a:avLst/>
          </a:prstGeom>
        </p:spPr>
      </p:pic>
      <p:sp>
        <p:nvSpPr>
          <p:cNvPr id="17" name="Text 9"/>
          <p:cNvSpPr/>
          <p:nvPr/>
        </p:nvSpPr>
        <p:spPr>
          <a:xfrm>
            <a:off x="471488" y="2264569"/>
            <a:ext cx="650025"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Encryption:</a:t>
            </a:r>
            <a:endParaRPr lang="en-US" sz="837" dirty="0"/>
          </a:p>
        </p:txBody>
      </p:sp>
      <p:sp>
        <p:nvSpPr>
          <p:cNvPr id="18" name="Text 10"/>
          <p:cNvSpPr/>
          <p:nvPr/>
        </p:nvSpPr>
        <p:spPr>
          <a:xfrm>
            <a:off x="1121513" y="2264569"/>
            <a:ext cx="1804355"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Data at rest, in transit, and in use</a:t>
            </a:r>
            <a:endParaRPr lang="en-US" sz="837" dirty="0"/>
          </a:p>
        </p:txBody>
      </p:sp>
      <p:pic>
        <p:nvPicPr>
          <p:cNvPr id="19" name="Image 6" descr="preencoded.png"/>
          <p:cNvPicPr>
            <a:picLocks noChangeAspect="1"/>
          </p:cNvPicPr>
          <p:nvPr/>
        </p:nvPicPr>
        <p:blipFill>
          <a:blip r:embed="rId8"/>
          <a:stretch>
            <a:fillRect/>
          </a:stretch>
        </p:blipFill>
        <p:spPr>
          <a:xfrm>
            <a:off x="300038" y="2507456"/>
            <a:ext cx="114300" cy="114300"/>
          </a:xfrm>
          <a:prstGeom prst="rect">
            <a:avLst/>
          </a:prstGeom>
        </p:spPr>
      </p:pic>
      <p:sp>
        <p:nvSpPr>
          <p:cNvPr id="20" name="Text 11"/>
          <p:cNvSpPr/>
          <p:nvPr/>
        </p:nvSpPr>
        <p:spPr>
          <a:xfrm>
            <a:off x="471488" y="2493169"/>
            <a:ext cx="678740"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Audit Trails:</a:t>
            </a:r>
            <a:endParaRPr lang="en-US" sz="837" dirty="0"/>
          </a:p>
        </p:txBody>
      </p:sp>
      <p:sp>
        <p:nvSpPr>
          <p:cNvPr id="21" name="Text 12"/>
          <p:cNvSpPr/>
          <p:nvPr/>
        </p:nvSpPr>
        <p:spPr>
          <a:xfrm>
            <a:off x="1150227" y="2493169"/>
            <a:ext cx="2090105"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Monitoring and logging of data access</a:t>
            </a:r>
            <a:endParaRPr lang="en-US" sz="837" dirty="0"/>
          </a:p>
        </p:txBody>
      </p:sp>
      <p:pic>
        <p:nvPicPr>
          <p:cNvPr id="22" name="Image 7" descr="preencoded.png"/>
          <p:cNvPicPr>
            <a:picLocks noChangeAspect="1"/>
          </p:cNvPicPr>
          <p:nvPr/>
        </p:nvPicPr>
        <p:blipFill>
          <a:blip r:embed="rId9"/>
          <a:stretch>
            <a:fillRect/>
          </a:stretch>
        </p:blipFill>
        <p:spPr>
          <a:xfrm>
            <a:off x="300038" y="2736056"/>
            <a:ext cx="128588" cy="114300"/>
          </a:xfrm>
          <a:prstGeom prst="rect">
            <a:avLst/>
          </a:prstGeom>
        </p:spPr>
      </p:pic>
      <p:sp>
        <p:nvSpPr>
          <p:cNvPr id="23" name="Text 13"/>
          <p:cNvSpPr/>
          <p:nvPr/>
        </p:nvSpPr>
        <p:spPr>
          <a:xfrm>
            <a:off x="485775" y="2721769"/>
            <a:ext cx="821364"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Data Masking:</a:t>
            </a:r>
            <a:endParaRPr lang="en-US" sz="837" dirty="0"/>
          </a:p>
        </p:txBody>
      </p:sp>
      <p:sp>
        <p:nvSpPr>
          <p:cNvPr id="24" name="Text 14"/>
          <p:cNvSpPr/>
          <p:nvPr/>
        </p:nvSpPr>
        <p:spPr>
          <a:xfrm>
            <a:off x="1307139" y="2721769"/>
            <a:ext cx="1749382"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Protecting sensitive information</a:t>
            </a:r>
            <a:endParaRPr lang="en-US" sz="837" dirty="0"/>
          </a:p>
        </p:txBody>
      </p:sp>
      <p:sp>
        <p:nvSpPr>
          <p:cNvPr id="25" name="Shape 15"/>
          <p:cNvSpPr/>
          <p:nvPr/>
        </p:nvSpPr>
        <p:spPr>
          <a:xfrm>
            <a:off x="214313" y="3136106"/>
            <a:ext cx="4286250" cy="1371600"/>
          </a:xfrm>
          <a:prstGeom prst="rect">
            <a:avLst/>
          </a:prstGeom>
          <a:solidFill>
            <a:srgbClr val="E74C3C">
              <a:alpha val="10000"/>
            </a:srgbClr>
          </a:solidFill>
          <a:ln/>
        </p:spPr>
      </p:sp>
      <p:sp>
        <p:nvSpPr>
          <p:cNvPr id="26" name="Shape 16"/>
          <p:cNvSpPr/>
          <p:nvPr/>
        </p:nvSpPr>
        <p:spPr>
          <a:xfrm>
            <a:off x="214313" y="3136106"/>
            <a:ext cx="28575" cy="1371600"/>
          </a:xfrm>
          <a:prstGeom prst="rect">
            <a:avLst/>
          </a:prstGeom>
          <a:solidFill>
            <a:srgbClr val="E74C3C"/>
          </a:solidFill>
          <a:ln/>
        </p:spPr>
      </p:sp>
      <p:sp>
        <p:nvSpPr>
          <p:cNvPr id="27" name="Text 17"/>
          <p:cNvSpPr/>
          <p:nvPr/>
        </p:nvSpPr>
        <p:spPr>
          <a:xfrm>
            <a:off x="300038" y="3221831"/>
            <a:ext cx="4114800"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Privacy Regulations</a:t>
            </a:r>
            <a:endParaRPr lang="en-US" sz="1046" dirty="0"/>
          </a:p>
        </p:txBody>
      </p:sp>
      <p:pic>
        <p:nvPicPr>
          <p:cNvPr id="28" name="Image 8" descr="preencoded.png"/>
          <p:cNvPicPr>
            <a:picLocks noChangeAspect="1"/>
          </p:cNvPicPr>
          <p:nvPr/>
        </p:nvPicPr>
        <p:blipFill>
          <a:blip r:embed="rId10"/>
          <a:stretch>
            <a:fillRect/>
          </a:stretch>
        </p:blipFill>
        <p:spPr>
          <a:xfrm>
            <a:off x="300038" y="3529013"/>
            <a:ext cx="114300" cy="114300"/>
          </a:xfrm>
          <a:prstGeom prst="rect">
            <a:avLst/>
          </a:prstGeom>
        </p:spPr>
      </p:pic>
      <p:sp>
        <p:nvSpPr>
          <p:cNvPr id="29" name="Text 18"/>
          <p:cNvSpPr/>
          <p:nvPr/>
        </p:nvSpPr>
        <p:spPr>
          <a:xfrm>
            <a:off x="471488" y="3514725"/>
            <a:ext cx="347142"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GDPR:</a:t>
            </a:r>
            <a:endParaRPr lang="en-US" sz="837" dirty="0"/>
          </a:p>
        </p:txBody>
      </p:sp>
      <p:sp>
        <p:nvSpPr>
          <p:cNvPr id="30" name="Text 19"/>
          <p:cNvSpPr/>
          <p:nvPr/>
        </p:nvSpPr>
        <p:spPr>
          <a:xfrm>
            <a:off x="818629" y="3514725"/>
            <a:ext cx="1781138"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EU regulation with global impact</a:t>
            </a:r>
            <a:endParaRPr lang="en-US" sz="837" dirty="0"/>
          </a:p>
        </p:txBody>
      </p:sp>
      <p:pic>
        <p:nvPicPr>
          <p:cNvPr id="31" name="Image 9" descr="preencoded.png"/>
          <p:cNvPicPr>
            <a:picLocks noChangeAspect="1"/>
          </p:cNvPicPr>
          <p:nvPr/>
        </p:nvPicPr>
        <p:blipFill>
          <a:blip r:embed="rId11"/>
          <a:stretch>
            <a:fillRect/>
          </a:stretch>
        </p:blipFill>
        <p:spPr>
          <a:xfrm>
            <a:off x="300038" y="3757613"/>
            <a:ext cx="128588" cy="114300"/>
          </a:xfrm>
          <a:prstGeom prst="rect">
            <a:avLst/>
          </a:prstGeom>
        </p:spPr>
      </p:pic>
      <p:sp>
        <p:nvSpPr>
          <p:cNvPr id="32" name="Text 20"/>
          <p:cNvSpPr/>
          <p:nvPr/>
        </p:nvSpPr>
        <p:spPr>
          <a:xfrm>
            <a:off x="485775" y="3743325"/>
            <a:ext cx="666964"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CCPA/CPRA:</a:t>
            </a:r>
            <a:endParaRPr lang="en-US" sz="837" dirty="0"/>
          </a:p>
        </p:txBody>
      </p:sp>
      <p:sp>
        <p:nvSpPr>
          <p:cNvPr id="33" name="Text 21"/>
          <p:cNvSpPr/>
          <p:nvPr/>
        </p:nvSpPr>
        <p:spPr>
          <a:xfrm>
            <a:off x="1152739" y="3743325"/>
            <a:ext cx="1869151"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California's consumer privacy laws</a:t>
            </a:r>
            <a:endParaRPr lang="en-US" sz="837" dirty="0"/>
          </a:p>
        </p:txBody>
      </p:sp>
      <p:pic>
        <p:nvPicPr>
          <p:cNvPr id="34" name="Image 10" descr="preencoded.png"/>
          <p:cNvPicPr>
            <a:picLocks noChangeAspect="1"/>
          </p:cNvPicPr>
          <p:nvPr/>
        </p:nvPicPr>
        <p:blipFill>
          <a:blip r:embed="rId12"/>
          <a:stretch>
            <a:fillRect/>
          </a:stretch>
        </p:blipFill>
        <p:spPr>
          <a:xfrm>
            <a:off x="300038" y="3986213"/>
            <a:ext cx="128588" cy="114300"/>
          </a:xfrm>
          <a:prstGeom prst="rect">
            <a:avLst/>
          </a:prstGeom>
        </p:spPr>
      </p:pic>
      <p:sp>
        <p:nvSpPr>
          <p:cNvPr id="35" name="Text 22"/>
          <p:cNvSpPr/>
          <p:nvPr/>
        </p:nvSpPr>
        <p:spPr>
          <a:xfrm>
            <a:off x="485775" y="3971925"/>
            <a:ext cx="388302"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HIPAA:</a:t>
            </a:r>
            <a:endParaRPr lang="en-US" sz="837" dirty="0"/>
          </a:p>
        </p:txBody>
      </p:sp>
      <p:sp>
        <p:nvSpPr>
          <p:cNvPr id="36" name="Text 23"/>
          <p:cNvSpPr/>
          <p:nvPr/>
        </p:nvSpPr>
        <p:spPr>
          <a:xfrm>
            <a:off x="874077" y="3971925"/>
            <a:ext cx="1467510"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Healthcare data protection</a:t>
            </a:r>
            <a:endParaRPr lang="en-US" sz="837" dirty="0"/>
          </a:p>
        </p:txBody>
      </p:sp>
      <p:pic>
        <p:nvPicPr>
          <p:cNvPr id="37" name="Image 11" descr="preencoded.png"/>
          <p:cNvPicPr>
            <a:picLocks noChangeAspect="1"/>
          </p:cNvPicPr>
          <p:nvPr/>
        </p:nvPicPr>
        <p:blipFill>
          <a:blip r:embed="rId13"/>
          <a:stretch>
            <a:fillRect/>
          </a:stretch>
        </p:blipFill>
        <p:spPr>
          <a:xfrm>
            <a:off x="300038" y="4214813"/>
            <a:ext cx="128588" cy="114300"/>
          </a:xfrm>
          <a:prstGeom prst="rect">
            <a:avLst/>
          </a:prstGeom>
        </p:spPr>
      </p:pic>
      <p:sp>
        <p:nvSpPr>
          <p:cNvPr id="38" name="Text 24"/>
          <p:cNvSpPr/>
          <p:nvPr/>
        </p:nvSpPr>
        <p:spPr>
          <a:xfrm>
            <a:off x="485775" y="4200525"/>
            <a:ext cx="461888"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PCI DSS:</a:t>
            </a:r>
            <a:endParaRPr lang="en-US" sz="837" dirty="0"/>
          </a:p>
        </p:txBody>
      </p:sp>
      <p:sp>
        <p:nvSpPr>
          <p:cNvPr id="39" name="Text 25"/>
          <p:cNvSpPr/>
          <p:nvPr/>
        </p:nvSpPr>
        <p:spPr>
          <a:xfrm>
            <a:off x="947663" y="4200525"/>
            <a:ext cx="1805611"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Payment card industry standards</a:t>
            </a:r>
            <a:endParaRPr lang="en-US" sz="837" dirty="0"/>
          </a:p>
        </p:txBody>
      </p:sp>
      <p:pic>
        <p:nvPicPr>
          <p:cNvPr id="40" name="Image 12" descr="preencoded.png"/>
          <p:cNvPicPr>
            <a:picLocks noChangeAspect="1"/>
          </p:cNvPicPr>
          <p:nvPr/>
        </p:nvPicPr>
        <p:blipFill>
          <a:blip r:embed="rId14"/>
          <a:stretch>
            <a:fillRect/>
          </a:stretch>
        </p:blipFill>
        <p:spPr>
          <a:xfrm>
            <a:off x="214313" y="4654153"/>
            <a:ext cx="117872" cy="157163"/>
          </a:xfrm>
          <a:prstGeom prst="rect">
            <a:avLst/>
          </a:prstGeom>
        </p:spPr>
      </p:pic>
      <p:sp>
        <p:nvSpPr>
          <p:cNvPr id="41" name="Text 26"/>
          <p:cNvSpPr/>
          <p:nvPr/>
        </p:nvSpPr>
        <p:spPr>
          <a:xfrm>
            <a:off x="403622" y="4614863"/>
            <a:ext cx="2304948"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Implementation Best Practices </a:t>
            </a:r>
            <a:endParaRPr lang="en-US" sz="1238" dirty="0"/>
          </a:p>
        </p:txBody>
      </p:sp>
      <p:pic>
        <p:nvPicPr>
          <p:cNvPr id="42" name="Image 13" descr="preencoded.png"/>
          <p:cNvPicPr>
            <a:picLocks noChangeAspect="1"/>
          </p:cNvPicPr>
          <p:nvPr/>
        </p:nvPicPr>
        <p:blipFill>
          <a:blip r:embed="rId15"/>
          <a:stretch>
            <a:fillRect/>
          </a:stretch>
        </p:blipFill>
        <p:spPr>
          <a:xfrm>
            <a:off x="214313" y="4943475"/>
            <a:ext cx="114300" cy="114300"/>
          </a:xfrm>
          <a:prstGeom prst="rect">
            <a:avLst/>
          </a:prstGeom>
        </p:spPr>
      </p:pic>
      <p:sp>
        <p:nvSpPr>
          <p:cNvPr id="43" name="Text 27"/>
          <p:cNvSpPr/>
          <p:nvPr/>
        </p:nvSpPr>
        <p:spPr>
          <a:xfrm>
            <a:off x="385763" y="4922044"/>
            <a:ext cx="1464999"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Privacy by design approach</a:t>
            </a:r>
            <a:endParaRPr lang="en-US" sz="837" dirty="0"/>
          </a:p>
        </p:txBody>
      </p:sp>
      <p:pic>
        <p:nvPicPr>
          <p:cNvPr id="44" name="Image 14" descr="preencoded.png"/>
          <p:cNvPicPr>
            <a:picLocks noChangeAspect="1"/>
          </p:cNvPicPr>
          <p:nvPr/>
        </p:nvPicPr>
        <p:blipFill>
          <a:blip r:embed="rId15"/>
          <a:stretch>
            <a:fillRect/>
          </a:stretch>
        </p:blipFill>
        <p:spPr>
          <a:xfrm>
            <a:off x="2393156" y="4943475"/>
            <a:ext cx="114300" cy="114300"/>
          </a:xfrm>
          <a:prstGeom prst="rect">
            <a:avLst/>
          </a:prstGeom>
        </p:spPr>
      </p:pic>
      <p:sp>
        <p:nvSpPr>
          <p:cNvPr id="45" name="Text 28"/>
          <p:cNvSpPr/>
          <p:nvPr/>
        </p:nvSpPr>
        <p:spPr>
          <a:xfrm>
            <a:off x="2564606" y="4922044"/>
            <a:ext cx="1583289"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Regular security assessments</a:t>
            </a:r>
            <a:endParaRPr lang="en-US" sz="837" dirty="0"/>
          </a:p>
        </p:txBody>
      </p:sp>
      <p:pic>
        <p:nvPicPr>
          <p:cNvPr id="46" name="Image 15" descr="preencoded.png"/>
          <p:cNvPicPr>
            <a:picLocks noChangeAspect="1"/>
          </p:cNvPicPr>
          <p:nvPr/>
        </p:nvPicPr>
        <p:blipFill>
          <a:blip r:embed="rId15"/>
          <a:stretch>
            <a:fillRect/>
          </a:stretch>
        </p:blipFill>
        <p:spPr>
          <a:xfrm>
            <a:off x="214313" y="5186363"/>
            <a:ext cx="114300" cy="114300"/>
          </a:xfrm>
          <a:prstGeom prst="rect">
            <a:avLst/>
          </a:prstGeom>
        </p:spPr>
      </p:pic>
      <p:sp>
        <p:nvSpPr>
          <p:cNvPr id="47" name="Text 29"/>
          <p:cNvSpPr/>
          <p:nvPr/>
        </p:nvSpPr>
        <p:spPr>
          <a:xfrm>
            <a:off x="385763" y="5164931"/>
            <a:ext cx="1582843"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Data classification framework</a:t>
            </a:r>
            <a:endParaRPr lang="en-US" sz="837" dirty="0"/>
          </a:p>
        </p:txBody>
      </p:sp>
      <p:pic>
        <p:nvPicPr>
          <p:cNvPr id="48" name="Image 16" descr="preencoded.png"/>
          <p:cNvPicPr>
            <a:picLocks noChangeAspect="1"/>
          </p:cNvPicPr>
          <p:nvPr/>
        </p:nvPicPr>
        <p:blipFill>
          <a:blip r:embed="rId15"/>
          <a:stretch>
            <a:fillRect/>
          </a:stretch>
        </p:blipFill>
        <p:spPr>
          <a:xfrm>
            <a:off x="2393156" y="5186363"/>
            <a:ext cx="114300" cy="114300"/>
          </a:xfrm>
          <a:prstGeom prst="rect">
            <a:avLst/>
          </a:prstGeom>
        </p:spPr>
      </p:pic>
      <p:sp>
        <p:nvSpPr>
          <p:cNvPr id="49" name="Text 30"/>
          <p:cNvSpPr/>
          <p:nvPr/>
        </p:nvSpPr>
        <p:spPr>
          <a:xfrm>
            <a:off x="2564606" y="5164931"/>
            <a:ext cx="1468878"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Incident response planning</a:t>
            </a:r>
            <a:endParaRPr lang="en-US" sz="837" dirty="0"/>
          </a:p>
        </p:txBody>
      </p:sp>
      <p:pic>
        <p:nvPicPr>
          <p:cNvPr id="50" name="Image 17" descr="preencoded.png"/>
          <p:cNvPicPr>
            <a:picLocks noChangeAspect="1"/>
          </p:cNvPicPr>
          <p:nvPr/>
        </p:nvPicPr>
        <p:blipFill>
          <a:blip r:embed="rId16"/>
          <a:stretch>
            <a:fillRect/>
          </a:stretch>
        </p:blipFill>
        <p:spPr>
          <a:xfrm>
            <a:off x="5179219" y="1685925"/>
            <a:ext cx="3214688" cy="2500313"/>
          </a:xfrm>
          <a:prstGeom prst="rect">
            <a:avLst/>
          </a:prstGeom>
        </p:spPr>
      </p:pic>
      <p:sp>
        <p:nvSpPr>
          <p:cNvPr id="51" name="Text 31"/>
          <p:cNvSpPr/>
          <p:nvPr/>
        </p:nvSpPr>
        <p:spPr>
          <a:xfrm>
            <a:off x="5179219" y="4243388"/>
            <a:ext cx="321468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Data Security and Privacy Best Practices Framework</a:t>
            </a:r>
            <a:endParaRPr lang="en-US" sz="732" dirty="0"/>
          </a:p>
        </p:txBody>
      </p:sp>
      <p:sp>
        <p:nvSpPr>
          <p:cNvPr id="52" name="Text 32"/>
          <p:cNvSpPr/>
          <p:nvPr/>
        </p:nvSpPr>
        <p:spPr>
          <a:xfrm>
            <a:off x="214313" y="5443538"/>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19 </a:t>
            </a:r>
            <a:endParaRPr lang="en-US" sz="837"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993523"/>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Metadata Management</a:t>
            </a:r>
            <a:endParaRPr lang="en-US" sz="2025" dirty="0"/>
          </a:p>
        </p:txBody>
      </p:sp>
      <p:sp>
        <p:nvSpPr>
          <p:cNvPr id="4" name="Shape 1"/>
          <p:cNvSpPr/>
          <p:nvPr/>
        </p:nvSpPr>
        <p:spPr>
          <a:xfrm>
            <a:off x="214313" y="742950"/>
            <a:ext cx="4286250" cy="1082948"/>
          </a:xfrm>
          <a:prstGeom prst="rect">
            <a:avLst/>
          </a:prstGeom>
          <a:solidFill>
            <a:srgbClr val="3498DB">
              <a:alpha val="10000"/>
            </a:srgbClr>
          </a:solidFill>
          <a:ln/>
        </p:spPr>
      </p:sp>
      <p:sp>
        <p:nvSpPr>
          <p:cNvPr id="5" name="Shape 2"/>
          <p:cNvSpPr/>
          <p:nvPr/>
        </p:nvSpPr>
        <p:spPr>
          <a:xfrm>
            <a:off x="214313" y="742950"/>
            <a:ext cx="28575" cy="1082948"/>
          </a:xfrm>
          <a:prstGeom prst="rect">
            <a:avLst/>
          </a:prstGeom>
          <a:solidFill>
            <a:srgbClr val="3498DB"/>
          </a:solidFill>
          <a:ln/>
        </p:spPr>
      </p:sp>
      <p:sp>
        <p:nvSpPr>
          <p:cNvPr id="6" name="Text 3"/>
          <p:cNvSpPr/>
          <p:nvPr/>
        </p:nvSpPr>
        <p:spPr>
          <a:xfrm>
            <a:off x="300038" y="828675"/>
            <a:ext cx="4114800"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What is Metadata?</a:t>
            </a:r>
            <a:endParaRPr lang="en-US" sz="1046" dirty="0"/>
          </a:p>
        </p:txBody>
      </p:sp>
      <p:sp>
        <p:nvSpPr>
          <p:cNvPr id="7" name="Text 4"/>
          <p:cNvSpPr/>
          <p:nvPr/>
        </p:nvSpPr>
        <p:spPr>
          <a:xfrm>
            <a:off x="300038" y="1100138"/>
            <a:ext cx="4114800" cy="640035"/>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Metadata is "data about data" that provides context, meaning, and organization to your information assets. It describes the structure, content, quality, condition, and other characteristics of data, enabling effective discovery, understanding, and management. </a:t>
            </a:r>
            <a:endParaRPr lang="en-US" sz="837" dirty="0"/>
          </a:p>
        </p:txBody>
      </p:sp>
      <p:pic>
        <p:nvPicPr>
          <p:cNvPr id="8" name="Image 1" descr="preencoded.png"/>
          <p:cNvPicPr>
            <a:picLocks noChangeAspect="1"/>
          </p:cNvPicPr>
          <p:nvPr/>
        </p:nvPicPr>
        <p:blipFill>
          <a:blip r:embed="rId4"/>
          <a:stretch>
            <a:fillRect/>
          </a:stretch>
        </p:blipFill>
        <p:spPr>
          <a:xfrm>
            <a:off x="214313" y="2079501"/>
            <a:ext cx="157163" cy="157163"/>
          </a:xfrm>
          <a:prstGeom prst="rect">
            <a:avLst/>
          </a:prstGeom>
        </p:spPr>
      </p:pic>
      <p:sp>
        <p:nvSpPr>
          <p:cNvPr id="9" name="Text 5"/>
          <p:cNvSpPr/>
          <p:nvPr/>
        </p:nvSpPr>
        <p:spPr>
          <a:xfrm>
            <a:off x="442913" y="2040210"/>
            <a:ext cx="1387757"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Types of Metadata </a:t>
            </a:r>
            <a:endParaRPr lang="en-US" sz="1238" dirty="0"/>
          </a:p>
        </p:txBody>
      </p:sp>
      <p:sp>
        <p:nvSpPr>
          <p:cNvPr id="10" name="Shape 6"/>
          <p:cNvSpPr/>
          <p:nvPr/>
        </p:nvSpPr>
        <p:spPr>
          <a:xfrm>
            <a:off x="214313" y="2347392"/>
            <a:ext cx="2107406" cy="891518"/>
          </a:xfrm>
          <a:prstGeom prst="rect">
            <a:avLst/>
          </a:prstGeom>
          <a:solidFill>
            <a:srgbClr val="3498DB">
              <a:alpha val="5000"/>
            </a:srgbClr>
          </a:solidFill>
          <a:ln/>
        </p:spPr>
      </p:sp>
      <p:pic>
        <p:nvPicPr>
          <p:cNvPr id="11" name="Image 2" descr="preencoded.png"/>
          <p:cNvPicPr>
            <a:picLocks noChangeAspect="1"/>
          </p:cNvPicPr>
          <p:nvPr/>
        </p:nvPicPr>
        <p:blipFill>
          <a:blip r:embed="rId5"/>
          <a:stretch>
            <a:fillRect/>
          </a:stretch>
        </p:blipFill>
        <p:spPr>
          <a:xfrm>
            <a:off x="285750" y="2450976"/>
            <a:ext cx="128588" cy="128588"/>
          </a:xfrm>
          <a:prstGeom prst="rect">
            <a:avLst/>
          </a:prstGeom>
        </p:spPr>
      </p:pic>
      <p:sp>
        <p:nvSpPr>
          <p:cNvPr id="12" name="Text 7"/>
          <p:cNvSpPr/>
          <p:nvPr/>
        </p:nvSpPr>
        <p:spPr>
          <a:xfrm>
            <a:off x="471488" y="2418829"/>
            <a:ext cx="1166301"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Business Metadata </a:t>
            </a:r>
            <a:endParaRPr lang="en-US" sz="942" dirty="0"/>
          </a:p>
        </p:txBody>
      </p:sp>
      <p:sp>
        <p:nvSpPr>
          <p:cNvPr id="13" name="Text 8"/>
          <p:cNvSpPr/>
          <p:nvPr/>
        </p:nvSpPr>
        <p:spPr>
          <a:xfrm>
            <a:off x="285750" y="2647429"/>
            <a:ext cx="1964531" cy="390032"/>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Business context, definitions, ownership, policies, and rules that give data meaning from a business perspective. </a:t>
            </a:r>
            <a:endParaRPr lang="en-US" sz="732" dirty="0"/>
          </a:p>
        </p:txBody>
      </p:sp>
      <p:sp>
        <p:nvSpPr>
          <p:cNvPr id="14" name="Shape 9"/>
          <p:cNvSpPr/>
          <p:nvPr/>
        </p:nvSpPr>
        <p:spPr>
          <a:xfrm>
            <a:off x="2393156" y="2347392"/>
            <a:ext cx="2107406" cy="891518"/>
          </a:xfrm>
          <a:prstGeom prst="rect">
            <a:avLst/>
          </a:prstGeom>
          <a:solidFill>
            <a:srgbClr val="3498DB">
              <a:alpha val="5000"/>
            </a:srgbClr>
          </a:solidFill>
          <a:ln/>
        </p:spPr>
      </p:sp>
      <p:pic>
        <p:nvPicPr>
          <p:cNvPr id="15" name="Image 3" descr="preencoded.png"/>
          <p:cNvPicPr>
            <a:picLocks noChangeAspect="1"/>
          </p:cNvPicPr>
          <p:nvPr/>
        </p:nvPicPr>
        <p:blipFill>
          <a:blip r:embed="rId6"/>
          <a:stretch>
            <a:fillRect/>
          </a:stretch>
        </p:blipFill>
        <p:spPr>
          <a:xfrm>
            <a:off x="2464594" y="2450976"/>
            <a:ext cx="160734" cy="128588"/>
          </a:xfrm>
          <a:prstGeom prst="rect">
            <a:avLst/>
          </a:prstGeom>
        </p:spPr>
      </p:pic>
      <p:sp>
        <p:nvSpPr>
          <p:cNvPr id="16" name="Text 10"/>
          <p:cNvSpPr/>
          <p:nvPr/>
        </p:nvSpPr>
        <p:spPr>
          <a:xfrm>
            <a:off x="2682478" y="2418829"/>
            <a:ext cx="1193425"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Technical Metadata </a:t>
            </a:r>
            <a:endParaRPr lang="en-US" sz="942" dirty="0"/>
          </a:p>
        </p:txBody>
      </p:sp>
      <p:sp>
        <p:nvSpPr>
          <p:cNvPr id="17" name="Text 11"/>
          <p:cNvSpPr/>
          <p:nvPr/>
        </p:nvSpPr>
        <p:spPr>
          <a:xfrm>
            <a:off x="2464594" y="2647429"/>
            <a:ext cx="1964531" cy="520043"/>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Physical attributes like data types, formats, structures, and system information needed for technical operations. </a:t>
            </a:r>
            <a:endParaRPr lang="en-US" sz="732" dirty="0"/>
          </a:p>
        </p:txBody>
      </p:sp>
      <p:sp>
        <p:nvSpPr>
          <p:cNvPr id="18" name="Shape 12"/>
          <p:cNvSpPr/>
          <p:nvPr/>
        </p:nvSpPr>
        <p:spPr>
          <a:xfrm>
            <a:off x="214313" y="3310347"/>
            <a:ext cx="2107406" cy="761507"/>
          </a:xfrm>
          <a:prstGeom prst="rect">
            <a:avLst/>
          </a:prstGeom>
          <a:solidFill>
            <a:srgbClr val="3498DB">
              <a:alpha val="5000"/>
            </a:srgbClr>
          </a:solidFill>
          <a:ln/>
        </p:spPr>
      </p:sp>
      <p:pic>
        <p:nvPicPr>
          <p:cNvPr id="19" name="Image 4" descr="preencoded.png"/>
          <p:cNvPicPr>
            <a:picLocks noChangeAspect="1"/>
          </p:cNvPicPr>
          <p:nvPr/>
        </p:nvPicPr>
        <p:blipFill>
          <a:blip r:embed="rId7"/>
          <a:stretch>
            <a:fillRect/>
          </a:stretch>
        </p:blipFill>
        <p:spPr>
          <a:xfrm>
            <a:off x="285750" y="3413931"/>
            <a:ext cx="128588" cy="128588"/>
          </a:xfrm>
          <a:prstGeom prst="rect">
            <a:avLst/>
          </a:prstGeom>
        </p:spPr>
      </p:pic>
      <p:sp>
        <p:nvSpPr>
          <p:cNvPr id="20" name="Text 13"/>
          <p:cNvSpPr/>
          <p:nvPr/>
        </p:nvSpPr>
        <p:spPr>
          <a:xfrm>
            <a:off x="471488" y="3381784"/>
            <a:ext cx="1357117"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Operational Metadata </a:t>
            </a:r>
            <a:endParaRPr lang="en-US" sz="942" dirty="0"/>
          </a:p>
        </p:txBody>
      </p:sp>
      <p:sp>
        <p:nvSpPr>
          <p:cNvPr id="21" name="Text 14"/>
          <p:cNvSpPr/>
          <p:nvPr/>
        </p:nvSpPr>
        <p:spPr>
          <a:xfrm>
            <a:off x="285750" y="3610384"/>
            <a:ext cx="1964531" cy="390032"/>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Information about data usage, processing history, access patterns, and lineage tracking. </a:t>
            </a:r>
            <a:endParaRPr lang="en-US" sz="732" dirty="0"/>
          </a:p>
        </p:txBody>
      </p:sp>
      <p:sp>
        <p:nvSpPr>
          <p:cNvPr id="22" name="Shape 15"/>
          <p:cNvSpPr/>
          <p:nvPr/>
        </p:nvSpPr>
        <p:spPr>
          <a:xfrm>
            <a:off x="2393156" y="3310347"/>
            <a:ext cx="2107406" cy="761507"/>
          </a:xfrm>
          <a:prstGeom prst="rect">
            <a:avLst/>
          </a:prstGeom>
          <a:solidFill>
            <a:srgbClr val="3498DB">
              <a:alpha val="5000"/>
            </a:srgbClr>
          </a:solidFill>
          <a:ln/>
        </p:spPr>
      </p:sp>
      <p:pic>
        <p:nvPicPr>
          <p:cNvPr id="23" name="Image 5" descr="preencoded.png"/>
          <p:cNvPicPr>
            <a:picLocks noChangeAspect="1"/>
          </p:cNvPicPr>
          <p:nvPr/>
        </p:nvPicPr>
        <p:blipFill>
          <a:blip r:embed="rId8"/>
          <a:stretch>
            <a:fillRect/>
          </a:stretch>
        </p:blipFill>
        <p:spPr>
          <a:xfrm>
            <a:off x="2464594" y="3413931"/>
            <a:ext cx="128588" cy="128588"/>
          </a:xfrm>
          <a:prstGeom prst="rect">
            <a:avLst/>
          </a:prstGeom>
        </p:spPr>
      </p:pic>
      <p:sp>
        <p:nvSpPr>
          <p:cNvPr id="24" name="Text 16"/>
          <p:cNvSpPr/>
          <p:nvPr/>
        </p:nvSpPr>
        <p:spPr>
          <a:xfrm>
            <a:off x="2650331" y="3381784"/>
            <a:ext cx="1524298"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Administrative Metadata </a:t>
            </a:r>
            <a:endParaRPr lang="en-US" sz="942" dirty="0"/>
          </a:p>
        </p:txBody>
      </p:sp>
      <p:sp>
        <p:nvSpPr>
          <p:cNvPr id="25" name="Text 17"/>
          <p:cNvSpPr/>
          <p:nvPr/>
        </p:nvSpPr>
        <p:spPr>
          <a:xfrm>
            <a:off x="2464594" y="3610384"/>
            <a:ext cx="1964531" cy="390032"/>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Rights management, access permissions, retention schedules, and compliance requirements. </a:t>
            </a:r>
            <a:endParaRPr lang="en-US" sz="732" dirty="0"/>
          </a:p>
        </p:txBody>
      </p:sp>
      <p:sp>
        <p:nvSpPr>
          <p:cNvPr id="26" name="Shape 18"/>
          <p:cNvSpPr/>
          <p:nvPr/>
        </p:nvSpPr>
        <p:spPr>
          <a:xfrm>
            <a:off x="214313" y="4286166"/>
            <a:ext cx="4286250" cy="1214438"/>
          </a:xfrm>
          <a:prstGeom prst="rect">
            <a:avLst/>
          </a:prstGeom>
          <a:solidFill>
            <a:srgbClr val="E74C3C">
              <a:alpha val="10000"/>
            </a:srgbClr>
          </a:solidFill>
          <a:ln/>
        </p:spPr>
      </p:sp>
      <p:sp>
        <p:nvSpPr>
          <p:cNvPr id="27" name="Shape 19"/>
          <p:cNvSpPr/>
          <p:nvPr/>
        </p:nvSpPr>
        <p:spPr>
          <a:xfrm>
            <a:off x="214313" y="4286166"/>
            <a:ext cx="28575" cy="1214438"/>
          </a:xfrm>
          <a:prstGeom prst="rect">
            <a:avLst/>
          </a:prstGeom>
          <a:solidFill>
            <a:srgbClr val="E74C3C"/>
          </a:solidFill>
          <a:ln/>
        </p:spPr>
      </p:sp>
      <p:sp>
        <p:nvSpPr>
          <p:cNvPr id="28" name="Text 20"/>
          <p:cNvSpPr/>
          <p:nvPr/>
        </p:nvSpPr>
        <p:spPr>
          <a:xfrm>
            <a:off x="300038" y="4371891"/>
            <a:ext cx="4114800"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Benefits of Effective Metadata Management</a:t>
            </a:r>
            <a:endParaRPr lang="en-US" sz="1046" dirty="0"/>
          </a:p>
        </p:txBody>
      </p:sp>
      <p:pic>
        <p:nvPicPr>
          <p:cNvPr id="29" name="Image 6" descr="preencoded.png"/>
          <p:cNvPicPr>
            <a:picLocks noChangeAspect="1"/>
          </p:cNvPicPr>
          <p:nvPr/>
        </p:nvPicPr>
        <p:blipFill>
          <a:blip r:embed="rId9"/>
          <a:stretch>
            <a:fillRect/>
          </a:stretch>
        </p:blipFill>
        <p:spPr>
          <a:xfrm>
            <a:off x="300038" y="4664785"/>
            <a:ext cx="100013" cy="100013"/>
          </a:xfrm>
          <a:prstGeom prst="rect">
            <a:avLst/>
          </a:prstGeom>
        </p:spPr>
      </p:pic>
      <p:sp>
        <p:nvSpPr>
          <p:cNvPr id="30" name="Text 21"/>
          <p:cNvSpPr/>
          <p:nvPr/>
        </p:nvSpPr>
        <p:spPr>
          <a:xfrm>
            <a:off x="457200" y="4643354"/>
            <a:ext cx="1817917" cy="300038"/>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Improved data discovery and accessibility</a:t>
            </a:r>
            <a:endParaRPr lang="en-US" sz="732" dirty="0"/>
          </a:p>
        </p:txBody>
      </p:sp>
      <p:pic>
        <p:nvPicPr>
          <p:cNvPr id="31" name="Image 7" descr="preencoded.png"/>
          <p:cNvPicPr>
            <a:picLocks noChangeAspect="1"/>
          </p:cNvPicPr>
          <p:nvPr/>
        </p:nvPicPr>
        <p:blipFill>
          <a:blip r:embed="rId10"/>
          <a:stretch>
            <a:fillRect/>
          </a:stretch>
        </p:blipFill>
        <p:spPr>
          <a:xfrm>
            <a:off x="2439758" y="4664785"/>
            <a:ext cx="112514" cy="100013"/>
          </a:xfrm>
          <a:prstGeom prst="rect">
            <a:avLst/>
          </a:prstGeom>
        </p:spPr>
      </p:pic>
      <p:sp>
        <p:nvSpPr>
          <p:cNvPr id="32" name="Text 22"/>
          <p:cNvSpPr/>
          <p:nvPr/>
        </p:nvSpPr>
        <p:spPr>
          <a:xfrm>
            <a:off x="2609422" y="4643354"/>
            <a:ext cx="1805415" cy="300038"/>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Enhanced data lineage and impact analysis</a:t>
            </a:r>
            <a:endParaRPr lang="en-US" sz="732" dirty="0"/>
          </a:p>
        </p:txBody>
      </p:sp>
      <p:pic>
        <p:nvPicPr>
          <p:cNvPr id="33" name="Image 8" descr="preencoded.png"/>
          <p:cNvPicPr>
            <a:picLocks noChangeAspect="1"/>
          </p:cNvPicPr>
          <p:nvPr/>
        </p:nvPicPr>
        <p:blipFill>
          <a:blip r:embed="rId11"/>
          <a:stretch>
            <a:fillRect/>
          </a:stretch>
        </p:blipFill>
        <p:spPr>
          <a:xfrm>
            <a:off x="300038" y="5021973"/>
            <a:ext cx="100013" cy="100013"/>
          </a:xfrm>
          <a:prstGeom prst="rect">
            <a:avLst/>
          </a:prstGeom>
        </p:spPr>
      </p:pic>
      <p:sp>
        <p:nvSpPr>
          <p:cNvPr id="34" name="Text 23"/>
          <p:cNvSpPr/>
          <p:nvPr/>
        </p:nvSpPr>
        <p:spPr>
          <a:xfrm>
            <a:off x="457200" y="5000541"/>
            <a:ext cx="1648030" cy="150019"/>
          </a:xfrm>
          <a:prstGeom prst="rect">
            <a:avLst/>
          </a:prstGeom>
          <a:noFill/>
          <a:ln/>
        </p:spPr>
        <p:txBody>
          <a:bodyPr wrap="non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Better data quality and consistency</a:t>
            </a:r>
            <a:endParaRPr lang="en-US" sz="732" dirty="0"/>
          </a:p>
        </p:txBody>
      </p:sp>
      <p:pic>
        <p:nvPicPr>
          <p:cNvPr id="35" name="Image 9" descr="preencoded.png"/>
          <p:cNvPicPr>
            <a:picLocks noChangeAspect="1"/>
          </p:cNvPicPr>
          <p:nvPr/>
        </p:nvPicPr>
        <p:blipFill>
          <a:blip r:embed="rId12"/>
          <a:stretch>
            <a:fillRect/>
          </a:stretch>
        </p:blipFill>
        <p:spPr>
          <a:xfrm>
            <a:off x="2439758" y="5021973"/>
            <a:ext cx="125016" cy="100013"/>
          </a:xfrm>
          <a:prstGeom prst="rect">
            <a:avLst/>
          </a:prstGeom>
        </p:spPr>
      </p:pic>
      <p:sp>
        <p:nvSpPr>
          <p:cNvPr id="36" name="Text 24"/>
          <p:cNvSpPr/>
          <p:nvPr/>
        </p:nvSpPr>
        <p:spPr>
          <a:xfrm>
            <a:off x="2621924" y="5000541"/>
            <a:ext cx="1647025" cy="150019"/>
          </a:xfrm>
          <a:prstGeom prst="rect">
            <a:avLst/>
          </a:prstGeom>
          <a:noFill/>
          <a:ln/>
        </p:spPr>
        <p:txBody>
          <a:bodyPr wrap="non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Streamlined regulatory compliance</a:t>
            </a:r>
            <a:endParaRPr lang="en-US" sz="732" dirty="0"/>
          </a:p>
        </p:txBody>
      </p:sp>
      <p:pic>
        <p:nvPicPr>
          <p:cNvPr id="37" name="Image 10" descr="preencoded.png"/>
          <p:cNvPicPr>
            <a:picLocks noChangeAspect="1"/>
          </p:cNvPicPr>
          <p:nvPr/>
        </p:nvPicPr>
        <p:blipFill>
          <a:blip r:embed="rId13"/>
          <a:stretch>
            <a:fillRect/>
          </a:stretch>
        </p:blipFill>
        <p:spPr>
          <a:xfrm>
            <a:off x="300038" y="5229141"/>
            <a:ext cx="125016" cy="100013"/>
          </a:xfrm>
          <a:prstGeom prst="rect">
            <a:avLst/>
          </a:prstGeom>
        </p:spPr>
      </p:pic>
      <p:sp>
        <p:nvSpPr>
          <p:cNvPr id="38" name="Text 25"/>
          <p:cNvSpPr/>
          <p:nvPr/>
        </p:nvSpPr>
        <p:spPr>
          <a:xfrm>
            <a:off x="482203" y="5207710"/>
            <a:ext cx="1747038" cy="150019"/>
          </a:xfrm>
          <a:prstGeom prst="rect">
            <a:avLst/>
          </a:prstGeom>
          <a:noFill/>
          <a:ln/>
        </p:spPr>
        <p:txBody>
          <a:bodyPr wrap="non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Increased collaboration across teams</a:t>
            </a:r>
            <a:endParaRPr lang="en-US" sz="732" dirty="0"/>
          </a:p>
        </p:txBody>
      </p:sp>
      <p:pic>
        <p:nvPicPr>
          <p:cNvPr id="39" name="Image 11" descr="preencoded.png"/>
          <p:cNvPicPr>
            <a:picLocks noChangeAspect="1"/>
          </p:cNvPicPr>
          <p:nvPr/>
        </p:nvPicPr>
        <p:blipFill>
          <a:blip r:embed="rId14"/>
          <a:stretch>
            <a:fillRect/>
          </a:stretch>
        </p:blipFill>
        <p:spPr>
          <a:xfrm>
            <a:off x="2439758" y="5229141"/>
            <a:ext cx="100013" cy="100013"/>
          </a:xfrm>
          <a:prstGeom prst="rect">
            <a:avLst/>
          </a:prstGeom>
        </p:spPr>
      </p:pic>
      <p:sp>
        <p:nvSpPr>
          <p:cNvPr id="40" name="Text 26"/>
          <p:cNvSpPr/>
          <p:nvPr/>
        </p:nvSpPr>
        <p:spPr>
          <a:xfrm>
            <a:off x="2596921" y="5207710"/>
            <a:ext cx="1582703" cy="150019"/>
          </a:xfrm>
          <a:prstGeom prst="rect">
            <a:avLst/>
          </a:prstGeom>
          <a:noFill/>
          <a:ln/>
        </p:spPr>
        <p:txBody>
          <a:bodyPr wrap="non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Accelerated analytics and insights</a:t>
            </a:r>
            <a:endParaRPr lang="en-US" sz="732" dirty="0"/>
          </a:p>
        </p:txBody>
      </p:sp>
      <p:pic>
        <p:nvPicPr>
          <p:cNvPr id="41" name="Image 12" descr="preencoded.png"/>
          <p:cNvPicPr>
            <a:picLocks noChangeAspect="1"/>
          </p:cNvPicPr>
          <p:nvPr/>
        </p:nvPicPr>
        <p:blipFill>
          <a:blip r:embed="rId15"/>
          <a:stretch>
            <a:fillRect/>
          </a:stretch>
        </p:blipFill>
        <p:spPr>
          <a:xfrm>
            <a:off x="5179219" y="1768022"/>
            <a:ext cx="3214688" cy="2500313"/>
          </a:xfrm>
          <a:prstGeom prst="rect">
            <a:avLst/>
          </a:prstGeom>
        </p:spPr>
      </p:pic>
      <p:sp>
        <p:nvSpPr>
          <p:cNvPr id="42" name="Text 27"/>
          <p:cNvSpPr/>
          <p:nvPr/>
        </p:nvSpPr>
        <p:spPr>
          <a:xfrm>
            <a:off x="5179219" y="4325485"/>
            <a:ext cx="321468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Organizational Metadata Flow and Stewardship Model</a:t>
            </a:r>
            <a:endParaRPr lang="en-US" sz="732" dirty="0"/>
          </a:p>
        </p:txBody>
      </p:sp>
      <p:sp>
        <p:nvSpPr>
          <p:cNvPr id="43" name="Text 28"/>
          <p:cNvSpPr/>
          <p:nvPr/>
        </p:nvSpPr>
        <p:spPr>
          <a:xfrm>
            <a:off x="214313" y="5607760"/>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19 </a:t>
            </a:r>
            <a:endParaRPr lang="en-US" sz="837"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930652"/>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Data Governance Maturity Model</a:t>
            </a:r>
            <a:endParaRPr lang="en-US" sz="2025" dirty="0"/>
          </a:p>
        </p:txBody>
      </p:sp>
      <p:sp>
        <p:nvSpPr>
          <p:cNvPr id="4" name="Text 1"/>
          <p:cNvSpPr/>
          <p:nvPr/>
        </p:nvSpPr>
        <p:spPr>
          <a:xfrm>
            <a:off x="214313" y="742950"/>
            <a:ext cx="4286250" cy="540051"/>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Maturity models provide a framework for assessing and improving data governance capabilities over time. They help organizations benchmark their current state and create a roadmap for advancement. </a:t>
            </a:r>
            <a:endParaRPr lang="en-US" sz="942" dirty="0"/>
          </a:p>
        </p:txBody>
      </p:sp>
      <p:pic>
        <p:nvPicPr>
          <p:cNvPr id="5" name="Image 1" descr="preencoded.png"/>
          <p:cNvPicPr>
            <a:picLocks noChangeAspect="1"/>
          </p:cNvPicPr>
          <p:nvPr/>
        </p:nvPicPr>
        <p:blipFill>
          <a:blip r:embed="rId4"/>
          <a:stretch>
            <a:fillRect/>
          </a:stretch>
        </p:blipFill>
        <p:spPr>
          <a:xfrm>
            <a:off x="214313" y="1429448"/>
            <a:ext cx="157163" cy="157163"/>
          </a:xfrm>
          <a:prstGeom prst="rect">
            <a:avLst/>
          </a:prstGeom>
        </p:spPr>
      </p:pic>
      <p:sp>
        <p:nvSpPr>
          <p:cNvPr id="6" name="Text 2"/>
          <p:cNvSpPr/>
          <p:nvPr/>
        </p:nvSpPr>
        <p:spPr>
          <a:xfrm>
            <a:off x="442913" y="1390157"/>
            <a:ext cx="1583261"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Maturity Progression </a:t>
            </a:r>
            <a:endParaRPr lang="en-US" sz="1238" dirty="0"/>
          </a:p>
        </p:txBody>
      </p:sp>
      <p:sp>
        <p:nvSpPr>
          <p:cNvPr id="7" name="Shape 3"/>
          <p:cNvSpPr/>
          <p:nvPr/>
        </p:nvSpPr>
        <p:spPr>
          <a:xfrm>
            <a:off x="214313" y="1733057"/>
            <a:ext cx="214313" cy="214313"/>
          </a:xfrm>
          <a:prstGeom prst="ellipse">
            <a:avLst/>
          </a:prstGeom>
          <a:solidFill>
            <a:srgbClr val="E74C3C"/>
          </a:solidFill>
          <a:ln/>
        </p:spPr>
      </p:sp>
      <p:sp>
        <p:nvSpPr>
          <p:cNvPr id="8" name="Text 4"/>
          <p:cNvSpPr/>
          <p:nvPr/>
        </p:nvSpPr>
        <p:spPr>
          <a:xfrm>
            <a:off x="214313" y="1733057"/>
            <a:ext cx="214313" cy="214313"/>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1</a:t>
            </a:r>
            <a:endParaRPr lang="en-US" sz="837" dirty="0"/>
          </a:p>
        </p:txBody>
      </p:sp>
      <p:sp>
        <p:nvSpPr>
          <p:cNvPr id="9" name="Text 5"/>
          <p:cNvSpPr/>
          <p:nvPr/>
        </p:nvSpPr>
        <p:spPr>
          <a:xfrm>
            <a:off x="500063" y="1733057"/>
            <a:ext cx="4000500" cy="192881"/>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Initial / Ad Hoc</a:t>
            </a:r>
            <a:endParaRPr lang="en-US" sz="942" dirty="0"/>
          </a:p>
        </p:txBody>
      </p:sp>
      <p:sp>
        <p:nvSpPr>
          <p:cNvPr id="10" name="Text 6"/>
          <p:cNvSpPr/>
          <p:nvPr/>
        </p:nvSpPr>
        <p:spPr>
          <a:xfrm>
            <a:off x="500063" y="1961657"/>
            <a:ext cx="4000500" cy="260021"/>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No formal governance, reactive approach to data issues, undefined processes, and limited awareness of data as an asset. </a:t>
            </a:r>
            <a:endParaRPr lang="en-US" sz="732" dirty="0"/>
          </a:p>
        </p:txBody>
      </p:sp>
      <p:sp>
        <p:nvSpPr>
          <p:cNvPr id="11" name="Shape 7"/>
          <p:cNvSpPr/>
          <p:nvPr/>
        </p:nvSpPr>
        <p:spPr>
          <a:xfrm>
            <a:off x="214313" y="2307403"/>
            <a:ext cx="214313" cy="214313"/>
          </a:xfrm>
          <a:prstGeom prst="ellipse">
            <a:avLst/>
          </a:prstGeom>
          <a:solidFill>
            <a:srgbClr val="F39C12"/>
          </a:solidFill>
          <a:ln/>
        </p:spPr>
      </p:sp>
      <p:sp>
        <p:nvSpPr>
          <p:cNvPr id="12" name="Text 8"/>
          <p:cNvSpPr/>
          <p:nvPr/>
        </p:nvSpPr>
        <p:spPr>
          <a:xfrm>
            <a:off x="214313" y="2307403"/>
            <a:ext cx="214313" cy="214313"/>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2</a:t>
            </a:r>
            <a:endParaRPr lang="en-US" sz="837" dirty="0"/>
          </a:p>
        </p:txBody>
      </p:sp>
      <p:sp>
        <p:nvSpPr>
          <p:cNvPr id="13" name="Text 9"/>
          <p:cNvSpPr/>
          <p:nvPr/>
        </p:nvSpPr>
        <p:spPr>
          <a:xfrm>
            <a:off x="500063" y="2307403"/>
            <a:ext cx="4000500" cy="192881"/>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Repeatable / Developing</a:t>
            </a:r>
            <a:endParaRPr lang="en-US" sz="942" dirty="0"/>
          </a:p>
        </p:txBody>
      </p:sp>
      <p:sp>
        <p:nvSpPr>
          <p:cNvPr id="14" name="Text 10"/>
          <p:cNvSpPr/>
          <p:nvPr/>
        </p:nvSpPr>
        <p:spPr>
          <a:xfrm>
            <a:off x="500063" y="2536003"/>
            <a:ext cx="4000500" cy="260021"/>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Basic governance processes defined for critical data, some roles established, but limited standardization across the organization. </a:t>
            </a:r>
            <a:endParaRPr lang="en-US" sz="732" dirty="0"/>
          </a:p>
        </p:txBody>
      </p:sp>
      <p:sp>
        <p:nvSpPr>
          <p:cNvPr id="15" name="Shape 11"/>
          <p:cNvSpPr/>
          <p:nvPr/>
        </p:nvSpPr>
        <p:spPr>
          <a:xfrm>
            <a:off x="214313" y="2881750"/>
            <a:ext cx="214313" cy="214313"/>
          </a:xfrm>
          <a:prstGeom prst="ellipse">
            <a:avLst/>
          </a:prstGeom>
          <a:solidFill>
            <a:srgbClr val="3498DB"/>
          </a:solidFill>
          <a:ln/>
        </p:spPr>
      </p:sp>
      <p:sp>
        <p:nvSpPr>
          <p:cNvPr id="16" name="Text 12"/>
          <p:cNvSpPr/>
          <p:nvPr/>
        </p:nvSpPr>
        <p:spPr>
          <a:xfrm>
            <a:off x="214313" y="2881750"/>
            <a:ext cx="214313" cy="214313"/>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3</a:t>
            </a:r>
            <a:endParaRPr lang="en-US" sz="837" dirty="0"/>
          </a:p>
        </p:txBody>
      </p:sp>
      <p:sp>
        <p:nvSpPr>
          <p:cNvPr id="17" name="Text 13"/>
          <p:cNvSpPr/>
          <p:nvPr/>
        </p:nvSpPr>
        <p:spPr>
          <a:xfrm>
            <a:off x="500063" y="2881750"/>
            <a:ext cx="4000500" cy="192881"/>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Defined / Standardized</a:t>
            </a:r>
            <a:endParaRPr lang="en-US" sz="942" dirty="0"/>
          </a:p>
        </p:txBody>
      </p:sp>
      <p:sp>
        <p:nvSpPr>
          <p:cNvPr id="18" name="Text 14"/>
          <p:cNvSpPr/>
          <p:nvPr/>
        </p:nvSpPr>
        <p:spPr>
          <a:xfrm>
            <a:off x="500063" y="3110350"/>
            <a:ext cx="4000500" cy="260021"/>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Formal governance structure with documented policies, consistent processes across departments, and established metrics. </a:t>
            </a:r>
            <a:endParaRPr lang="en-US" sz="732" dirty="0"/>
          </a:p>
        </p:txBody>
      </p:sp>
      <p:sp>
        <p:nvSpPr>
          <p:cNvPr id="19" name="Shape 15"/>
          <p:cNvSpPr/>
          <p:nvPr/>
        </p:nvSpPr>
        <p:spPr>
          <a:xfrm>
            <a:off x="214313" y="3456096"/>
            <a:ext cx="214313" cy="214313"/>
          </a:xfrm>
          <a:prstGeom prst="ellipse">
            <a:avLst/>
          </a:prstGeom>
          <a:solidFill>
            <a:srgbClr val="2ECC71"/>
          </a:solidFill>
          <a:ln/>
        </p:spPr>
      </p:sp>
      <p:sp>
        <p:nvSpPr>
          <p:cNvPr id="20" name="Text 16"/>
          <p:cNvSpPr/>
          <p:nvPr/>
        </p:nvSpPr>
        <p:spPr>
          <a:xfrm>
            <a:off x="214313" y="3456096"/>
            <a:ext cx="214313" cy="214313"/>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4</a:t>
            </a:r>
            <a:endParaRPr lang="en-US" sz="837" dirty="0"/>
          </a:p>
        </p:txBody>
      </p:sp>
      <p:sp>
        <p:nvSpPr>
          <p:cNvPr id="21" name="Text 17"/>
          <p:cNvSpPr/>
          <p:nvPr/>
        </p:nvSpPr>
        <p:spPr>
          <a:xfrm>
            <a:off x="500063" y="3456096"/>
            <a:ext cx="4000500" cy="192881"/>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Managed / Measured</a:t>
            </a:r>
            <a:endParaRPr lang="en-US" sz="942" dirty="0"/>
          </a:p>
        </p:txBody>
      </p:sp>
      <p:sp>
        <p:nvSpPr>
          <p:cNvPr id="22" name="Text 18"/>
          <p:cNvSpPr/>
          <p:nvPr/>
        </p:nvSpPr>
        <p:spPr>
          <a:xfrm>
            <a:off x="500063" y="3684696"/>
            <a:ext cx="4000500" cy="260021"/>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Quantitative management of governance processes, proactive approach, integrated tools, and continuous improvement. </a:t>
            </a:r>
            <a:endParaRPr lang="en-US" sz="732" dirty="0"/>
          </a:p>
        </p:txBody>
      </p:sp>
      <p:sp>
        <p:nvSpPr>
          <p:cNvPr id="23" name="Shape 19"/>
          <p:cNvSpPr/>
          <p:nvPr/>
        </p:nvSpPr>
        <p:spPr>
          <a:xfrm>
            <a:off x="214313" y="4030442"/>
            <a:ext cx="214313" cy="214313"/>
          </a:xfrm>
          <a:prstGeom prst="ellipse">
            <a:avLst/>
          </a:prstGeom>
          <a:solidFill>
            <a:srgbClr val="9B59B6"/>
          </a:solidFill>
          <a:ln/>
        </p:spPr>
      </p:sp>
      <p:sp>
        <p:nvSpPr>
          <p:cNvPr id="24" name="Text 20"/>
          <p:cNvSpPr/>
          <p:nvPr/>
        </p:nvSpPr>
        <p:spPr>
          <a:xfrm>
            <a:off x="214313" y="4030442"/>
            <a:ext cx="214313" cy="214313"/>
          </a:xfrm>
          <a:prstGeom prst="rect">
            <a:avLst/>
          </a:prstGeom>
          <a:noFill/>
          <a:ln/>
        </p:spPr>
        <p:txBody>
          <a:bodyPr wrap="none" lIns="0" tIns="0" rIns="0" bIns="0" rtlCol="0" anchor="ctr">
            <a:spAutoFit/>
          </a:bodyPr>
          <a:lstStyle/>
          <a:p>
            <a:pPr marL="0" indent="0" algn="ctr">
              <a:buNone/>
            </a:pPr>
            <a:r>
              <a:rPr lang="en-US" sz="837" b="1" dirty="0">
                <a:solidFill>
                  <a:srgbClr val="FFFFFF"/>
                </a:solidFill>
                <a:latin typeface="Noto Sans" pitchFamily="34" charset="0"/>
                <a:ea typeface="Noto Sans" pitchFamily="34" charset="-122"/>
                <a:cs typeface="Noto Sans" pitchFamily="34" charset="-120"/>
              </a:rPr>
              <a:t>5</a:t>
            </a:r>
            <a:endParaRPr lang="en-US" sz="837" dirty="0"/>
          </a:p>
        </p:txBody>
      </p:sp>
      <p:sp>
        <p:nvSpPr>
          <p:cNvPr id="25" name="Text 21"/>
          <p:cNvSpPr/>
          <p:nvPr/>
        </p:nvSpPr>
        <p:spPr>
          <a:xfrm>
            <a:off x="500063" y="4030442"/>
            <a:ext cx="4000500" cy="192881"/>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Optimized / Strategic</a:t>
            </a:r>
            <a:endParaRPr lang="en-US" sz="942" dirty="0"/>
          </a:p>
        </p:txBody>
      </p:sp>
      <p:sp>
        <p:nvSpPr>
          <p:cNvPr id="26" name="Text 22"/>
          <p:cNvSpPr/>
          <p:nvPr/>
        </p:nvSpPr>
        <p:spPr>
          <a:xfrm>
            <a:off x="500063" y="4259042"/>
            <a:ext cx="4000500" cy="260021"/>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Data governance fully embedded in organizational culture, automated processes, predictive capabilities, and innovation-driven. </a:t>
            </a:r>
            <a:endParaRPr lang="en-US" sz="732" dirty="0"/>
          </a:p>
        </p:txBody>
      </p:sp>
      <p:sp>
        <p:nvSpPr>
          <p:cNvPr id="27" name="Shape 23"/>
          <p:cNvSpPr/>
          <p:nvPr/>
        </p:nvSpPr>
        <p:spPr>
          <a:xfrm>
            <a:off x="214313" y="4626220"/>
            <a:ext cx="4286250" cy="811513"/>
          </a:xfrm>
          <a:prstGeom prst="rect">
            <a:avLst/>
          </a:prstGeom>
          <a:solidFill>
            <a:srgbClr val="E74C3C">
              <a:alpha val="10000"/>
            </a:srgbClr>
          </a:solidFill>
          <a:ln/>
        </p:spPr>
      </p:sp>
      <p:sp>
        <p:nvSpPr>
          <p:cNvPr id="28" name="Shape 24"/>
          <p:cNvSpPr/>
          <p:nvPr/>
        </p:nvSpPr>
        <p:spPr>
          <a:xfrm>
            <a:off x="214313" y="4626220"/>
            <a:ext cx="28575" cy="811513"/>
          </a:xfrm>
          <a:prstGeom prst="rect">
            <a:avLst/>
          </a:prstGeom>
          <a:solidFill>
            <a:srgbClr val="E74C3C"/>
          </a:solidFill>
          <a:ln/>
        </p:spPr>
      </p:sp>
      <p:sp>
        <p:nvSpPr>
          <p:cNvPr id="29" name="Text 25"/>
          <p:cNvSpPr/>
          <p:nvPr/>
        </p:nvSpPr>
        <p:spPr>
          <a:xfrm>
            <a:off x="300038" y="4711945"/>
            <a:ext cx="4114800" cy="192881"/>
          </a:xfrm>
          <a:prstGeom prst="rect">
            <a:avLst/>
          </a:prstGeom>
          <a:noFill/>
          <a:ln/>
        </p:spPr>
        <p:txBody>
          <a:bodyPr wrap="none" lIns="0" tIns="0" rIns="0" bIns="0" rtlCol="0" anchor="ctr">
            <a:spAutoFit/>
          </a:bodyPr>
          <a:lstStyle/>
          <a:p>
            <a:pPr marL="0" indent="0">
              <a:buNone/>
            </a:pPr>
            <a:r>
              <a:rPr lang="en-US" sz="942" b="1" dirty="0">
                <a:solidFill>
                  <a:srgbClr val="E74C3C"/>
                </a:solidFill>
                <a:latin typeface="Noto Sans" pitchFamily="34" charset="0"/>
                <a:ea typeface="Noto Sans" pitchFamily="34" charset="-122"/>
                <a:cs typeface="Noto Sans" pitchFamily="34" charset="-120"/>
              </a:rPr>
              <a:t>Advancement Strategy</a:t>
            </a:r>
            <a:endParaRPr lang="en-US" sz="942" dirty="0"/>
          </a:p>
        </p:txBody>
      </p:sp>
      <p:sp>
        <p:nvSpPr>
          <p:cNvPr id="30" name="Text 26"/>
          <p:cNvSpPr/>
          <p:nvPr/>
        </p:nvSpPr>
        <p:spPr>
          <a:xfrm>
            <a:off x="300038" y="4961976"/>
            <a:ext cx="4114800" cy="390032"/>
          </a:xfrm>
          <a:prstGeom prst="rect">
            <a:avLst/>
          </a:prstGeom>
          <a:noFill/>
          <a:ln/>
        </p:spPr>
        <p:txBody>
          <a:bodyPr wrap="square" lIns="0" tIns="0" rIns="0" bIns="0"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 Progress through maturity levels requires executive sponsorship, dedicated resources, and incremental improvements. Focus on demonstrating value at each stage before advancing to build momentum and support. </a:t>
            </a:r>
            <a:endParaRPr lang="en-US" sz="732" dirty="0"/>
          </a:p>
        </p:txBody>
      </p:sp>
      <p:pic>
        <p:nvPicPr>
          <p:cNvPr id="31" name="Image 2" descr="preencoded.png"/>
          <p:cNvPicPr>
            <a:picLocks noChangeAspect="1"/>
          </p:cNvPicPr>
          <p:nvPr/>
        </p:nvPicPr>
        <p:blipFill>
          <a:blip r:embed="rId5"/>
          <a:stretch>
            <a:fillRect/>
          </a:stretch>
        </p:blipFill>
        <p:spPr>
          <a:xfrm>
            <a:off x="5179219" y="1736601"/>
            <a:ext cx="3214688" cy="2500313"/>
          </a:xfrm>
          <a:prstGeom prst="rect">
            <a:avLst/>
          </a:prstGeom>
        </p:spPr>
      </p:pic>
      <p:sp>
        <p:nvSpPr>
          <p:cNvPr id="32" name="Text 27"/>
          <p:cNvSpPr/>
          <p:nvPr/>
        </p:nvSpPr>
        <p:spPr>
          <a:xfrm>
            <a:off x="5566404" y="4294063"/>
            <a:ext cx="2440316"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Data Governance Maturity Progression Visualization</a:t>
            </a:r>
            <a:endParaRPr lang="en-US" sz="732" dirty="0"/>
          </a:p>
        </p:txBody>
      </p:sp>
      <p:sp>
        <p:nvSpPr>
          <p:cNvPr id="33" name="Text 28"/>
          <p:cNvSpPr/>
          <p:nvPr/>
        </p:nvSpPr>
        <p:spPr>
          <a:xfrm>
            <a:off x="214313" y="5544889"/>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19 </a:t>
            </a:r>
            <a:endParaRPr lang="en-US" sz="837"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156461"/>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Data Governance Success Metrics</a:t>
            </a:r>
            <a:endParaRPr lang="en-US" sz="2025" dirty="0"/>
          </a:p>
        </p:txBody>
      </p:sp>
      <p:sp>
        <p:nvSpPr>
          <p:cNvPr id="4" name="Text 1"/>
          <p:cNvSpPr/>
          <p:nvPr/>
        </p:nvSpPr>
        <p:spPr>
          <a:xfrm>
            <a:off x="214313" y="742950"/>
            <a:ext cx="4286250" cy="720068"/>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Measuring the effectiveness of data governance initiatives is essential to demonstrate value, secure continued support, and identify areas for improvement. A balanced set of metrics should span multiple dimensions. </a:t>
            </a:r>
            <a:endParaRPr lang="en-US" sz="942" dirty="0"/>
          </a:p>
        </p:txBody>
      </p:sp>
      <p:sp>
        <p:nvSpPr>
          <p:cNvPr id="5" name="Shape 2"/>
          <p:cNvSpPr/>
          <p:nvPr/>
        </p:nvSpPr>
        <p:spPr>
          <a:xfrm>
            <a:off x="214313" y="1570174"/>
            <a:ext cx="2089547" cy="1407319"/>
          </a:xfrm>
          <a:prstGeom prst="rect">
            <a:avLst/>
          </a:prstGeom>
          <a:solidFill>
            <a:srgbClr val="3498DB">
              <a:alpha val="10000"/>
            </a:srgbClr>
          </a:solidFill>
          <a:ln/>
        </p:spPr>
      </p:sp>
      <p:sp>
        <p:nvSpPr>
          <p:cNvPr id="6" name="Shape 3"/>
          <p:cNvSpPr/>
          <p:nvPr/>
        </p:nvSpPr>
        <p:spPr>
          <a:xfrm>
            <a:off x="214313" y="1570174"/>
            <a:ext cx="28575" cy="1407319"/>
          </a:xfrm>
          <a:prstGeom prst="rect">
            <a:avLst/>
          </a:prstGeom>
          <a:solidFill>
            <a:srgbClr val="3498DB"/>
          </a:solidFill>
          <a:ln/>
        </p:spPr>
      </p:sp>
      <p:pic>
        <p:nvPicPr>
          <p:cNvPr id="7" name="Image 1" descr="preencoded.png"/>
          <p:cNvPicPr>
            <a:picLocks noChangeAspect="1"/>
          </p:cNvPicPr>
          <p:nvPr/>
        </p:nvPicPr>
        <p:blipFill>
          <a:blip r:embed="rId4"/>
          <a:stretch>
            <a:fillRect/>
          </a:stretch>
        </p:blipFill>
        <p:spPr>
          <a:xfrm>
            <a:off x="300038" y="1688046"/>
            <a:ext cx="160734" cy="128588"/>
          </a:xfrm>
          <a:prstGeom prst="rect">
            <a:avLst/>
          </a:prstGeom>
        </p:spPr>
      </p:pic>
      <p:sp>
        <p:nvSpPr>
          <p:cNvPr id="8" name="Text 4"/>
          <p:cNvSpPr/>
          <p:nvPr/>
        </p:nvSpPr>
        <p:spPr>
          <a:xfrm>
            <a:off x="517922" y="1655899"/>
            <a:ext cx="1221609"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Operational Metrics </a:t>
            </a:r>
            <a:endParaRPr lang="en-US" sz="942" dirty="0"/>
          </a:p>
        </p:txBody>
      </p:sp>
      <p:pic>
        <p:nvPicPr>
          <p:cNvPr id="9" name="Image 2" descr="preencoded.png"/>
          <p:cNvPicPr>
            <a:picLocks noChangeAspect="1"/>
          </p:cNvPicPr>
          <p:nvPr/>
        </p:nvPicPr>
        <p:blipFill>
          <a:blip r:embed="rId5"/>
          <a:stretch>
            <a:fillRect/>
          </a:stretch>
        </p:blipFill>
        <p:spPr>
          <a:xfrm>
            <a:off x="300038" y="1927361"/>
            <a:ext cx="114300" cy="114300"/>
          </a:xfrm>
          <a:prstGeom prst="rect">
            <a:avLst/>
          </a:prstGeom>
        </p:spPr>
      </p:pic>
      <p:sp>
        <p:nvSpPr>
          <p:cNvPr id="10" name="Text 5"/>
          <p:cNvSpPr/>
          <p:nvPr/>
        </p:nvSpPr>
        <p:spPr>
          <a:xfrm>
            <a:off x="471488" y="1905930"/>
            <a:ext cx="1746647"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of data assets with assigned stewards</a:t>
            </a:r>
            <a:endParaRPr lang="en-US" sz="837" dirty="0"/>
          </a:p>
        </p:txBody>
      </p:sp>
      <p:pic>
        <p:nvPicPr>
          <p:cNvPr id="11" name="Image 3" descr="preencoded.png"/>
          <p:cNvPicPr>
            <a:picLocks noChangeAspect="1"/>
          </p:cNvPicPr>
          <p:nvPr/>
        </p:nvPicPr>
        <p:blipFill>
          <a:blip r:embed="rId5"/>
          <a:stretch>
            <a:fillRect/>
          </a:stretch>
        </p:blipFill>
        <p:spPr>
          <a:xfrm>
            <a:off x="300038" y="2313124"/>
            <a:ext cx="114300" cy="114300"/>
          </a:xfrm>
          <a:prstGeom prst="rect">
            <a:avLst/>
          </a:prstGeom>
        </p:spPr>
      </p:pic>
      <p:sp>
        <p:nvSpPr>
          <p:cNvPr id="12" name="Text 6"/>
          <p:cNvSpPr/>
          <p:nvPr/>
        </p:nvSpPr>
        <p:spPr>
          <a:xfrm>
            <a:off x="471488" y="2291693"/>
            <a:ext cx="1447614"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Time to resolve data issues</a:t>
            </a:r>
            <a:endParaRPr lang="en-US" sz="837" dirty="0"/>
          </a:p>
        </p:txBody>
      </p:sp>
      <p:pic>
        <p:nvPicPr>
          <p:cNvPr id="13" name="Image 4" descr="preencoded.png"/>
          <p:cNvPicPr>
            <a:picLocks noChangeAspect="1"/>
          </p:cNvPicPr>
          <p:nvPr/>
        </p:nvPicPr>
        <p:blipFill>
          <a:blip r:embed="rId5"/>
          <a:stretch>
            <a:fillRect/>
          </a:stretch>
        </p:blipFill>
        <p:spPr>
          <a:xfrm>
            <a:off x="300038" y="2527436"/>
            <a:ext cx="114300" cy="114300"/>
          </a:xfrm>
          <a:prstGeom prst="rect">
            <a:avLst/>
          </a:prstGeom>
        </p:spPr>
      </p:pic>
      <p:sp>
        <p:nvSpPr>
          <p:cNvPr id="14" name="Text 7"/>
          <p:cNvSpPr/>
          <p:nvPr/>
        </p:nvSpPr>
        <p:spPr>
          <a:xfrm>
            <a:off x="471488" y="2506005"/>
            <a:ext cx="1746647"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Governance council meeting frequency</a:t>
            </a:r>
            <a:endParaRPr lang="en-US" sz="837" dirty="0"/>
          </a:p>
        </p:txBody>
      </p:sp>
      <p:sp>
        <p:nvSpPr>
          <p:cNvPr id="15" name="Shape 8"/>
          <p:cNvSpPr/>
          <p:nvPr/>
        </p:nvSpPr>
        <p:spPr>
          <a:xfrm>
            <a:off x="2411016" y="1570174"/>
            <a:ext cx="2089547" cy="1407319"/>
          </a:xfrm>
          <a:prstGeom prst="rect">
            <a:avLst/>
          </a:prstGeom>
          <a:solidFill>
            <a:srgbClr val="3498DB">
              <a:alpha val="10000"/>
            </a:srgbClr>
          </a:solidFill>
          <a:ln/>
        </p:spPr>
      </p:sp>
      <p:sp>
        <p:nvSpPr>
          <p:cNvPr id="16" name="Shape 9"/>
          <p:cNvSpPr/>
          <p:nvPr/>
        </p:nvSpPr>
        <p:spPr>
          <a:xfrm>
            <a:off x="2411016" y="1570174"/>
            <a:ext cx="28575" cy="1407319"/>
          </a:xfrm>
          <a:prstGeom prst="rect">
            <a:avLst/>
          </a:prstGeom>
          <a:solidFill>
            <a:srgbClr val="3498DB"/>
          </a:solidFill>
          <a:ln/>
        </p:spPr>
      </p:sp>
      <p:pic>
        <p:nvPicPr>
          <p:cNvPr id="17" name="Image 5" descr="preencoded.png"/>
          <p:cNvPicPr>
            <a:picLocks noChangeAspect="1"/>
          </p:cNvPicPr>
          <p:nvPr/>
        </p:nvPicPr>
        <p:blipFill>
          <a:blip r:embed="rId6"/>
          <a:stretch>
            <a:fillRect/>
          </a:stretch>
        </p:blipFill>
        <p:spPr>
          <a:xfrm>
            <a:off x="2496741" y="1688046"/>
            <a:ext cx="128588" cy="128588"/>
          </a:xfrm>
          <a:prstGeom prst="rect">
            <a:avLst/>
          </a:prstGeom>
        </p:spPr>
      </p:pic>
      <p:sp>
        <p:nvSpPr>
          <p:cNvPr id="18" name="Text 10"/>
          <p:cNvSpPr/>
          <p:nvPr/>
        </p:nvSpPr>
        <p:spPr>
          <a:xfrm>
            <a:off x="2682478" y="1655899"/>
            <a:ext cx="1256435"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Data Quality Metrics </a:t>
            </a:r>
            <a:endParaRPr lang="en-US" sz="942" dirty="0"/>
          </a:p>
        </p:txBody>
      </p:sp>
      <p:pic>
        <p:nvPicPr>
          <p:cNvPr id="19" name="Image 6" descr="preencoded.png"/>
          <p:cNvPicPr>
            <a:picLocks noChangeAspect="1"/>
          </p:cNvPicPr>
          <p:nvPr/>
        </p:nvPicPr>
        <p:blipFill>
          <a:blip r:embed="rId7"/>
          <a:stretch>
            <a:fillRect/>
          </a:stretch>
        </p:blipFill>
        <p:spPr>
          <a:xfrm>
            <a:off x="2496741" y="1927361"/>
            <a:ext cx="114300" cy="114300"/>
          </a:xfrm>
          <a:prstGeom prst="rect">
            <a:avLst/>
          </a:prstGeom>
        </p:spPr>
      </p:pic>
      <p:sp>
        <p:nvSpPr>
          <p:cNvPr id="20" name="Text 11"/>
          <p:cNvSpPr/>
          <p:nvPr/>
        </p:nvSpPr>
        <p:spPr>
          <a:xfrm>
            <a:off x="2668191" y="1905930"/>
            <a:ext cx="1746647"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of data meeting quality standards</a:t>
            </a:r>
            <a:endParaRPr lang="en-US" sz="837" dirty="0"/>
          </a:p>
        </p:txBody>
      </p:sp>
      <p:pic>
        <p:nvPicPr>
          <p:cNvPr id="21" name="Image 7" descr="preencoded.png"/>
          <p:cNvPicPr>
            <a:picLocks noChangeAspect="1"/>
          </p:cNvPicPr>
          <p:nvPr/>
        </p:nvPicPr>
        <p:blipFill>
          <a:blip r:embed="rId7"/>
          <a:stretch>
            <a:fillRect/>
          </a:stretch>
        </p:blipFill>
        <p:spPr>
          <a:xfrm>
            <a:off x="2496741" y="2313124"/>
            <a:ext cx="114300" cy="114300"/>
          </a:xfrm>
          <a:prstGeom prst="rect">
            <a:avLst/>
          </a:prstGeom>
        </p:spPr>
      </p:pic>
      <p:sp>
        <p:nvSpPr>
          <p:cNvPr id="22" name="Text 12"/>
          <p:cNvSpPr/>
          <p:nvPr/>
        </p:nvSpPr>
        <p:spPr>
          <a:xfrm>
            <a:off x="2668191" y="2291693"/>
            <a:ext cx="1629473"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Reduction in duplicate records</a:t>
            </a:r>
            <a:endParaRPr lang="en-US" sz="837" dirty="0"/>
          </a:p>
        </p:txBody>
      </p:sp>
      <p:pic>
        <p:nvPicPr>
          <p:cNvPr id="23" name="Image 8" descr="preencoded.png"/>
          <p:cNvPicPr>
            <a:picLocks noChangeAspect="1"/>
          </p:cNvPicPr>
          <p:nvPr/>
        </p:nvPicPr>
        <p:blipFill>
          <a:blip r:embed="rId7"/>
          <a:stretch>
            <a:fillRect/>
          </a:stretch>
        </p:blipFill>
        <p:spPr>
          <a:xfrm>
            <a:off x="2496741" y="2527436"/>
            <a:ext cx="114300" cy="114300"/>
          </a:xfrm>
          <a:prstGeom prst="rect">
            <a:avLst/>
          </a:prstGeom>
        </p:spPr>
      </p:pic>
      <p:sp>
        <p:nvSpPr>
          <p:cNvPr id="24" name="Text 13"/>
          <p:cNvSpPr/>
          <p:nvPr/>
        </p:nvSpPr>
        <p:spPr>
          <a:xfrm>
            <a:off x="2668191" y="2506005"/>
            <a:ext cx="141069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Data validation error rates</a:t>
            </a:r>
            <a:endParaRPr lang="en-US" sz="837" dirty="0"/>
          </a:p>
        </p:txBody>
      </p:sp>
      <p:sp>
        <p:nvSpPr>
          <p:cNvPr id="25" name="Shape 14"/>
          <p:cNvSpPr/>
          <p:nvPr/>
        </p:nvSpPr>
        <p:spPr>
          <a:xfrm>
            <a:off x="214313" y="3084649"/>
            <a:ext cx="2089547" cy="1407319"/>
          </a:xfrm>
          <a:prstGeom prst="rect">
            <a:avLst/>
          </a:prstGeom>
          <a:solidFill>
            <a:srgbClr val="3498DB">
              <a:alpha val="10000"/>
            </a:srgbClr>
          </a:solidFill>
          <a:ln/>
        </p:spPr>
      </p:sp>
      <p:sp>
        <p:nvSpPr>
          <p:cNvPr id="26" name="Shape 15"/>
          <p:cNvSpPr/>
          <p:nvPr/>
        </p:nvSpPr>
        <p:spPr>
          <a:xfrm>
            <a:off x="214313" y="3084649"/>
            <a:ext cx="28575" cy="1407319"/>
          </a:xfrm>
          <a:prstGeom prst="rect">
            <a:avLst/>
          </a:prstGeom>
          <a:solidFill>
            <a:srgbClr val="3498DB"/>
          </a:solidFill>
          <a:ln/>
        </p:spPr>
      </p:sp>
      <p:pic>
        <p:nvPicPr>
          <p:cNvPr id="27" name="Image 9" descr="preencoded.png"/>
          <p:cNvPicPr>
            <a:picLocks noChangeAspect="1"/>
          </p:cNvPicPr>
          <p:nvPr/>
        </p:nvPicPr>
        <p:blipFill>
          <a:blip r:embed="rId8"/>
          <a:stretch>
            <a:fillRect/>
          </a:stretch>
        </p:blipFill>
        <p:spPr>
          <a:xfrm>
            <a:off x="300038" y="3202521"/>
            <a:ext cx="160734" cy="128588"/>
          </a:xfrm>
          <a:prstGeom prst="rect">
            <a:avLst/>
          </a:prstGeom>
        </p:spPr>
      </p:pic>
      <p:sp>
        <p:nvSpPr>
          <p:cNvPr id="28" name="Text 16"/>
          <p:cNvSpPr/>
          <p:nvPr/>
        </p:nvSpPr>
        <p:spPr>
          <a:xfrm>
            <a:off x="517922" y="3170374"/>
            <a:ext cx="1211954"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Compliance Metrics </a:t>
            </a:r>
            <a:endParaRPr lang="en-US" sz="942" dirty="0"/>
          </a:p>
        </p:txBody>
      </p:sp>
      <p:pic>
        <p:nvPicPr>
          <p:cNvPr id="29" name="Image 10" descr="preencoded.png"/>
          <p:cNvPicPr>
            <a:picLocks noChangeAspect="1"/>
          </p:cNvPicPr>
          <p:nvPr/>
        </p:nvPicPr>
        <p:blipFill>
          <a:blip r:embed="rId5"/>
          <a:stretch>
            <a:fillRect/>
          </a:stretch>
        </p:blipFill>
        <p:spPr>
          <a:xfrm>
            <a:off x="300038" y="3441836"/>
            <a:ext cx="114300" cy="114300"/>
          </a:xfrm>
          <a:prstGeom prst="rect">
            <a:avLst/>
          </a:prstGeom>
        </p:spPr>
      </p:pic>
      <p:sp>
        <p:nvSpPr>
          <p:cNvPr id="30" name="Text 17"/>
          <p:cNvSpPr/>
          <p:nvPr/>
        </p:nvSpPr>
        <p:spPr>
          <a:xfrm>
            <a:off x="471488" y="3420405"/>
            <a:ext cx="1746647"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of sensitive data properly classified</a:t>
            </a:r>
            <a:endParaRPr lang="en-US" sz="837" dirty="0"/>
          </a:p>
        </p:txBody>
      </p:sp>
      <p:pic>
        <p:nvPicPr>
          <p:cNvPr id="31" name="Image 11" descr="preencoded.png"/>
          <p:cNvPicPr>
            <a:picLocks noChangeAspect="1"/>
          </p:cNvPicPr>
          <p:nvPr/>
        </p:nvPicPr>
        <p:blipFill>
          <a:blip r:embed="rId5"/>
          <a:stretch>
            <a:fillRect/>
          </a:stretch>
        </p:blipFill>
        <p:spPr>
          <a:xfrm>
            <a:off x="300038" y="3827599"/>
            <a:ext cx="114300" cy="114300"/>
          </a:xfrm>
          <a:prstGeom prst="rect">
            <a:avLst/>
          </a:prstGeom>
        </p:spPr>
      </p:pic>
      <p:sp>
        <p:nvSpPr>
          <p:cNvPr id="32" name="Text 18"/>
          <p:cNvSpPr/>
          <p:nvPr/>
        </p:nvSpPr>
        <p:spPr>
          <a:xfrm>
            <a:off x="471488" y="3806168"/>
            <a:ext cx="170604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Audit findings remediation time</a:t>
            </a:r>
            <a:endParaRPr lang="en-US" sz="837" dirty="0"/>
          </a:p>
        </p:txBody>
      </p:sp>
      <p:pic>
        <p:nvPicPr>
          <p:cNvPr id="33" name="Image 12" descr="preencoded.png"/>
          <p:cNvPicPr>
            <a:picLocks noChangeAspect="1"/>
          </p:cNvPicPr>
          <p:nvPr/>
        </p:nvPicPr>
        <p:blipFill>
          <a:blip r:embed="rId5"/>
          <a:stretch>
            <a:fillRect/>
          </a:stretch>
        </p:blipFill>
        <p:spPr>
          <a:xfrm>
            <a:off x="300038" y="4041911"/>
            <a:ext cx="114300" cy="114300"/>
          </a:xfrm>
          <a:prstGeom prst="rect">
            <a:avLst/>
          </a:prstGeom>
        </p:spPr>
      </p:pic>
      <p:sp>
        <p:nvSpPr>
          <p:cNvPr id="34" name="Text 19"/>
          <p:cNvSpPr/>
          <p:nvPr/>
        </p:nvSpPr>
        <p:spPr>
          <a:xfrm>
            <a:off x="471488" y="4020480"/>
            <a:ext cx="131662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Policy violation incidents</a:t>
            </a:r>
            <a:endParaRPr lang="en-US" sz="837" dirty="0"/>
          </a:p>
        </p:txBody>
      </p:sp>
      <p:sp>
        <p:nvSpPr>
          <p:cNvPr id="35" name="Shape 20"/>
          <p:cNvSpPr/>
          <p:nvPr/>
        </p:nvSpPr>
        <p:spPr>
          <a:xfrm>
            <a:off x="2411016" y="3084649"/>
            <a:ext cx="2089547" cy="1407319"/>
          </a:xfrm>
          <a:prstGeom prst="rect">
            <a:avLst/>
          </a:prstGeom>
          <a:solidFill>
            <a:srgbClr val="3498DB">
              <a:alpha val="10000"/>
            </a:srgbClr>
          </a:solidFill>
          <a:ln/>
        </p:spPr>
      </p:sp>
      <p:sp>
        <p:nvSpPr>
          <p:cNvPr id="36" name="Shape 21"/>
          <p:cNvSpPr/>
          <p:nvPr/>
        </p:nvSpPr>
        <p:spPr>
          <a:xfrm>
            <a:off x="2411016" y="3084649"/>
            <a:ext cx="28575" cy="1407319"/>
          </a:xfrm>
          <a:prstGeom prst="rect">
            <a:avLst/>
          </a:prstGeom>
          <a:solidFill>
            <a:srgbClr val="3498DB"/>
          </a:solidFill>
          <a:ln/>
        </p:spPr>
      </p:sp>
      <p:pic>
        <p:nvPicPr>
          <p:cNvPr id="37" name="Image 13" descr="preencoded.png"/>
          <p:cNvPicPr>
            <a:picLocks noChangeAspect="1"/>
          </p:cNvPicPr>
          <p:nvPr/>
        </p:nvPicPr>
        <p:blipFill>
          <a:blip r:embed="rId9"/>
          <a:stretch>
            <a:fillRect/>
          </a:stretch>
        </p:blipFill>
        <p:spPr>
          <a:xfrm>
            <a:off x="2496741" y="3202521"/>
            <a:ext cx="80367" cy="128588"/>
          </a:xfrm>
          <a:prstGeom prst="rect">
            <a:avLst/>
          </a:prstGeom>
        </p:spPr>
      </p:pic>
      <p:sp>
        <p:nvSpPr>
          <p:cNvPr id="38" name="Text 22"/>
          <p:cNvSpPr/>
          <p:nvPr/>
        </p:nvSpPr>
        <p:spPr>
          <a:xfrm>
            <a:off x="2634258" y="3170374"/>
            <a:ext cx="1404054" cy="192881"/>
          </a:xfrm>
          <a:prstGeom prst="rect">
            <a:avLst/>
          </a:prstGeom>
          <a:noFill/>
          <a:ln/>
        </p:spPr>
        <p:txBody>
          <a:bodyPr wrap="none" lIns="0" tIns="0" rIns="0" bIns="0" rtlCol="0" anchor="ctr">
            <a:spAutoFit/>
          </a:bodyPr>
          <a:lstStyle/>
          <a:p>
            <a:pPr marL="0" indent="0">
              <a:buNone/>
            </a:pPr>
            <a:r>
              <a:rPr lang="en-US" sz="942" b="1" dirty="0">
                <a:solidFill>
                  <a:srgbClr val="3498DB"/>
                </a:solidFill>
                <a:latin typeface="Noto Sans" pitchFamily="34" charset="0"/>
                <a:ea typeface="Noto Sans" pitchFamily="34" charset="-122"/>
                <a:cs typeface="Noto Sans" pitchFamily="34" charset="-120"/>
              </a:rPr>
              <a:t> Business Value Metrics </a:t>
            </a:r>
            <a:endParaRPr lang="en-US" sz="942" dirty="0"/>
          </a:p>
        </p:txBody>
      </p:sp>
      <p:pic>
        <p:nvPicPr>
          <p:cNvPr id="39" name="Image 14" descr="preencoded.png"/>
          <p:cNvPicPr>
            <a:picLocks noChangeAspect="1"/>
          </p:cNvPicPr>
          <p:nvPr/>
        </p:nvPicPr>
        <p:blipFill>
          <a:blip r:embed="rId7"/>
          <a:stretch>
            <a:fillRect/>
          </a:stretch>
        </p:blipFill>
        <p:spPr>
          <a:xfrm>
            <a:off x="2496741" y="3441836"/>
            <a:ext cx="114300" cy="114300"/>
          </a:xfrm>
          <a:prstGeom prst="rect">
            <a:avLst/>
          </a:prstGeom>
        </p:spPr>
      </p:pic>
      <p:sp>
        <p:nvSpPr>
          <p:cNvPr id="40" name="Text 23"/>
          <p:cNvSpPr/>
          <p:nvPr/>
        </p:nvSpPr>
        <p:spPr>
          <a:xfrm>
            <a:off x="2668191" y="3420405"/>
            <a:ext cx="1539171"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Time saved in data discovery</a:t>
            </a:r>
            <a:endParaRPr lang="en-US" sz="837" dirty="0"/>
          </a:p>
        </p:txBody>
      </p:sp>
      <p:pic>
        <p:nvPicPr>
          <p:cNvPr id="41" name="Image 15" descr="preencoded.png"/>
          <p:cNvPicPr>
            <a:picLocks noChangeAspect="1"/>
          </p:cNvPicPr>
          <p:nvPr/>
        </p:nvPicPr>
        <p:blipFill>
          <a:blip r:embed="rId7"/>
          <a:stretch>
            <a:fillRect/>
          </a:stretch>
        </p:blipFill>
        <p:spPr>
          <a:xfrm>
            <a:off x="2496741" y="3656149"/>
            <a:ext cx="114300" cy="114300"/>
          </a:xfrm>
          <a:prstGeom prst="rect">
            <a:avLst/>
          </a:prstGeom>
        </p:spPr>
      </p:pic>
      <p:sp>
        <p:nvSpPr>
          <p:cNvPr id="42" name="Text 24"/>
          <p:cNvSpPr/>
          <p:nvPr/>
        </p:nvSpPr>
        <p:spPr>
          <a:xfrm>
            <a:off x="2668191" y="3634718"/>
            <a:ext cx="1746647"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Increased data reuse across projects</a:t>
            </a:r>
            <a:endParaRPr lang="en-US" sz="837" dirty="0"/>
          </a:p>
        </p:txBody>
      </p:sp>
      <p:pic>
        <p:nvPicPr>
          <p:cNvPr id="43" name="Image 16" descr="preencoded.png"/>
          <p:cNvPicPr>
            <a:picLocks noChangeAspect="1"/>
          </p:cNvPicPr>
          <p:nvPr/>
        </p:nvPicPr>
        <p:blipFill>
          <a:blip r:embed="rId7"/>
          <a:stretch>
            <a:fillRect/>
          </a:stretch>
        </p:blipFill>
        <p:spPr>
          <a:xfrm>
            <a:off x="2496741" y="4041911"/>
            <a:ext cx="114300" cy="114300"/>
          </a:xfrm>
          <a:prstGeom prst="rect">
            <a:avLst/>
          </a:prstGeom>
        </p:spPr>
      </p:pic>
      <p:sp>
        <p:nvSpPr>
          <p:cNvPr id="44" name="Text 25"/>
          <p:cNvSpPr/>
          <p:nvPr/>
        </p:nvSpPr>
        <p:spPr>
          <a:xfrm>
            <a:off x="2668191" y="4020480"/>
            <a:ext cx="1746647"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Improved decision-making speed</a:t>
            </a:r>
            <a:endParaRPr lang="en-US" sz="837" dirty="0"/>
          </a:p>
        </p:txBody>
      </p:sp>
      <p:sp>
        <p:nvSpPr>
          <p:cNvPr id="45" name="Shape 26"/>
          <p:cNvSpPr/>
          <p:nvPr/>
        </p:nvSpPr>
        <p:spPr>
          <a:xfrm>
            <a:off x="214313" y="4599124"/>
            <a:ext cx="4286250" cy="1064419"/>
          </a:xfrm>
          <a:prstGeom prst="rect">
            <a:avLst/>
          </a:prstGeom>
          <a:solidFill>
            <a:srgbClr val="E74C3C">
              <a:alpha val="10000"/>
            </a:srgbClr>
          </a:solidFill>
          <a:ln/>
        </p:spPr>
      </p:sp>
      <p:sp>
        <p:nvSpPr>
          <p:cNvPr id="46" name="Shape 27"/>
          <p:cNvSpPr/>
          <p:nvPr/>
        </p:nvSpPr>
        <p:spPr>
          <a:xfrm>
            <a:off x="214313" y="4599124"/>
            <a:ext cx="28575" cy="1064419"/>
          </a:xfrm>
          <a:prstGeom prst="rect">
            <a:avLst/>
          </a:prstGeom>
          <a:solidFill>
            <a:srgbClr val="E74C3C"/>
          </a:solidFill>
          <a:ln/>
        </p:spPr>
      </p:sp>
      <p:sp>
        <p:nvSpPr>
          <p:cNvPr id="47" name="Text 28"/>
          <p:cNvSpPr/>
          <p:nvPr/>
        </p:nvSpPr>
        <p:spPr>
          <a:xfrm>
            <a:off x="300038" y="4684849"/>
            <a:ext cx="4114800" cy="192881"/>
          </a:xfrm>
          <a:prstGeom prst="rect">
            <a:avLst/>
          </a:prstGeom>
          <a:noFill/>
          <a:ln/>
        </p:spPr>
        <p:txBody>
          <a:bodyPr wrap="none" lIns="0" tIns="0" rIns="0" bIns="0" rtlCol="0" anchor="ctr">
            <a:spAutoFit/>
          </a:bodyPr>
          <a:lstStyle/>
          <a:p>
            <a:pPr marL="0" indent="0">
              <a:buNone/>
            </a:pPr>
            <a:r>
              <a:rPr lang="en-US" sz="942" b="1" dirty="0">
                <a:solidFill>
                  <a:srgbClr val="E74C3C"/>
                </a:solidFill>
                <a:latin typeface="Noto Sans" pitchFamily="34" charset="0"/>
                <a:ea typeface="Noto Sans" pitchFamily="34" charset="-122"/>
                <a:cs typeface="Noto Sans" pitchFamily="34" charset="-120"/>
              </a:rPr>
              <a:t>Metrics Implementation Tips</a:t>
            </a:r>
            <a:endParaRPr lang="en-US" sz="942" dirty="0"/>
          </a:p>
        </p:txBody>
      </p:sp>
      <p:pic>
        <p:nvPicPr>
          <p:cNvPr id="48" name="Image 17" descr="preencoded.png"/>
          <p:cNvPicPr>
            <a:picLocks noChangeAspect="1"/>
          </p:cNvPicPr>
          <p:nvPr/>
        </p:nvPicPr>
        <p:blipFill>
          <a:blip r:embed="rId10"/>
          <a:stretch>
            <a:fillRect/>
          </a:stretch>
        </p:blipFill>
        <p:spPr>
          <a:xfrm>
            <a:off x="300038" y="4963455"/>
            <a:ext cx="100013" cy="114300"/>
          </a:xfrm>
          <a:prstGeom prst="rect">
            <a:avLst/>
          </a:prstGeom>
        </p:spPr>
      </p:pic>
      <p:sp>
        <p:nvSpPr>
          <p:cNvPr id="49" name="Text 29"/>
          <p:cNvSpPr/>
          <p:nvPr/>
        </p:nvSpPr>
        <p:spPr>
          <a:xfrm>
            <a:off x="457200" y="4934880"/>
            <a:ext cx="2357326"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Start with a small set of high-impact metrics</a:t>
            </a:r>
            <a:endParaRPr lang="en-US" sz="837" dirty="0"/>
          </a:p>
        </p:txBody>
      </p:sp>
      <p:pic>
        <p:nvPicPr>
          <p:cNvPr id="50" name="Image 18" descr="preencoded.png"/>
          <p:cNvPicPr>
            <a:picLocks noChangeAspect="1"/>
          </p:cNvPicPr>
          <p:nvPr/>
        </p:nvPicPr>
        <p:blipFill>
          <a:blip r:embed="rId10"/>
          <a:stretch>
            <a:fillRect/>
          </a:stretch>
        </p:blipFill>
        <p:spPr>
          <a:xfrm>
            <a:off x="300038" y="5177768"/>
            <a:ext cx="100013" cy="114300"/>
          </a:xfrm>
          <a:prstGeom prst="rect">
            <a:avLst/>
          </a:prstGeom>
        </p:spPr>
      </p:pic>
      <p:sp>
        <p:nvSpPr>
          <p:cNvPr id="51" name="Text 30"/>
          <p:cNvSpPr/>
          <p:nvPr/>
        </p:nvSpPr>
        <p:spPr>
          <a:xfrm>
            <a:off x="457200" y="5149193"/>
            <a:ext cx="2656331"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Establish baselines before implementing changes</a:t>
            </a:r>
            <a:endParaRPr lang="en-US" sz="837" dirty="0"/>
          </a:p>
        </p:txBody>
      </p:sp>
      <p:pic>
        <p:nvPicPr>
          <p:cNvPr id="52" name="Image 19" descr="preencoded.png"/>
          <p:cNvPicPr>
            <a:picLocks noChangeAspect="1"/>
          </p:cNvPicPr>
          <p:nvPr/>
        </p:nvPicPr>
        <p:blipFill>
          <a:blip r:embed="rId10"/>
          <a:stretch>
            <a:fillRect/>
          </a:stretch>
        </p:blipFill>
        <p:spPr>
          <a:xfrm>
            <a:off x="300038" y="5392080"/>
            <a:ext cx="100013" cy="114300"/>
          </a:xfrm>
          <a:prstGeom prst="rect">
            <a:avLst/>
          </a:prstGeom>
        </p:spPr>
      </p:pic>
      <p:sp>
        <p:nvSpPr>
          <p:cNvPr id="53" name="Text 31"/>
          <p:cNvSpPr/>
          <p:nvPr/>
        </p:nvSpPr>
        <p:spPr>
          <a:xfrm>
            <a:off x="457200" y="5363505"/>
            <a:ext cx="2338462"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Automate metrics collection where possible</a:t>
            </a:r>
            <a:endParaRPr lang="en-US" sz="837" dirty="0"/>
          </a:p>
        </p:txBody>
      </p:sp>
      <p:pic>
        <p:nvPicPr>
          <p:cNvPr id="54" name="Image 20" descr="preencoded.png"/>
          <p:cNvPicPr>
            <a:picLocks noChangeAspect="1"/>
          </p:cNvPicPr>
          <p:nvPr/>
        </p:nvPicPr>
        <p:blipFill>
          <a:blip r:embed="rId11"/>
          <a:stretch>
            <a:fillRect/>
          </a:stretch>
        </p:blipFill>
        <p:spPr>
          <a:xfrm>
            <a:off x="5179219" y="1849506"/>
            <a:ext cx="3214688" cy="2500313"/>
          </a:xfrm>
          <a:prstGeom prst="rect">
            <a:avLst/>
          </a:prstGeom>
        </p:spPr>
      </p:pic>
      <p:sp>
        <p:nvSpPr>
          <p:cNvPr id="55" name="Text 32"/>
          <p:cNvSpPr/>
          <p:nvPr/>
        </p:nvSpPr>
        <p:spPr>
          <a:xfrm>
            <a:off x="5179219" y="4406968"/>
            <a:ext cx="321468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Data Governance Metrics Dashboard Example</a:t>
            </a:r>
            <a:endParaRPr lang="en-US" sz="732" dirty="0"/>
          </a:p>
        </p:txBody>
      </p:sp>
      <p:sp>
        <p:nvSpPr>
          <p:cNvPr id="56" name="Text 33"/>
          <p:cNvSpPr/>
          <p:nvPr/>
        </p:nvSpPr>
        <p:spPr>
          <a:xfrm>
            <a:off x="214313" y="5770699"/>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19 </a:t>
            </a:r>
            <a:endParaRPr lang="en-US" sz="837"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750719"/>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Integration: DLM and Data Governance</a:t>
            </a:r>
            <a:endParaRPr lang="en-US" sz="2025" dirty="0"/>
          </a:p>
        </p:txBody>
      </p:sp>
      <p:pic>
        <p:nvPicPr>
          <p:cNvPr id="4" name="Image 1" descr="preencoded.png"/>
          <p:cNvPicPr>
            <a:picLocks noChangeAspect="1"/>
          </p:cNvPicPr>
          <p:nvPr/>
        </p:nvPicPr>
        <p:blipFill>
          <a:blip r:embed="rId4"/>
          <a:stretch>
            <a:fillRect/>
          </a:stretch>
        </p:blipFill>
        <p:spPr>
          <a:xfrm>
            <a:off x="214313" y="782241"/>
            <a:ext cx="157163" cy="157163"/>
          </a:xfrm>
          <a:prstGeom prst="rect">
            <a:avLst/>
          </a:prstGeom>
        </p:spPr>
      </p:pic>
      <p:sp>
        <p:nvSpPr>
          <p:cNvPr id="5" name="Text 1"/>
          <p:cNvSpPr/>
          <p:nvPr/>
        </p:nvSpPr>
        <p:spPr>
          <a:xfrm>
            <a:off x="442913" y="742950"/>
            <a:ext cx="1751447"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Bringing It All Together </a:t>
            </a:r>
            <a:endParaRPr lang="en-US" sz="1238" dirty="0"/>
          </a:p>
        </p:txBody>
      </p:sp>
      <p:pic>
        <p:nvPicPr>
          <p:cNvPr id="6" name="Image 2" descr="preencoded.png"/>
          <p:cNvPicPr>
            <a:picLocks noChangeAspect="1"/>
          </p:cNvPicPr>
          <p:nvPr/>
        </p:nvPicPr>
        <p:blipFill>
          <a:blip r:embed="rId5"/>
          <a:stretch>
            <a:fillRect/>
          </a:stretch>
        </p:blipFill>
        <p:spPr>
          <a:xfrm>
            <a:off x="214313" y="1071563"/>
            <a:ext cx="128588" cy="128588"/>
          </a:xfrm>
          <a:prstGeom prst="rect">
            <a:avLst/>
          </a:prstGeom>
        </p:spPr>
      </p:pic>
      <p:sp>
        <p:nvSpPr>
          <p:cNvPr id="7" name="Text 2"/>
          <p:cNvSpPr/>
          <p:nvPr/>
        </p:nvSpPr>
        <p:spPr>
          <a:xfrm>
            <a:off x="414338" y="1050131"/>
            <a:ext cx="4086225" cy="385763"/>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Data Lifecycle Management and Data Governance are complementary frameworks that work best when integrated</a:t>
            </a:r>
            <a:endParaRPr lang="en-US" sz="942" dirty="0"/>
          </a:p>
        </p:txBody>
      </p:sp>
      <p:pic>
        <p:nvPicPr>
          <p:cNvPr id="8" name="Image 3" descr="preencoded.png"/>
          <p:cNvPicPr>
            <a:picLocks noChangeAspect="1"/>
          </p:cNvPicPr>
          <p:nvPr/>
        </p:nvPicPr>
        <p:blipFill>
          <a:blip r:embed="rId5"/>
          <a:stretch>
            <a:fillRect/>
          </a:stretch>
        </p:blipFill>
        <p:spPr>
          <a:xfrm>
            <a:off x="214313" y="1514475"/>
            <a:ext cx="128588" cy="128588"/>
          </a:xfrm>
          <a:prstGeom prst="rect">
            <a:avLst/>
          </a:prstGeom>
        </p:spPr>
      </p:pic>
      <p:sp>
        <p:nvSpPr>
          <p:cNvPr id="9" name="Text 3"/>
          <p:cNvSpPr/>
          <p:nvPr/>
        </p:nvSpPr>
        <p:spPr>
          <a:xfrm>
            <a:off x="414338" y="1493044"/>
            <a:ext cx="4086225" cy="385763"/>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DLM provides the operational processes while Governance establishes the strategic framework</a:t>
            </a:r>
            <a:endParaRPr lang="en-US" sz="942" dirty="0"/>
          </a:p>
        </p:txBody>
      </p:sp>
      <p:sp>
        <p:nvSpPr>
          <p:cNvPr id="10" name="Shape 4"/>
          <p:cNvSpPr/>
          <p:nvPr/>
        </p:nvSpPr>
        <p:spPr>
          <a:xfrm>
            <a:off x="214313" y="2043113"/>
            <a:ext cx="4286250" cy="1628775"/>
          </a:xfrm>
          <a:prstGeom prst="rect">
            <a:avLst/>
          </a:prstGeom>
          <a:solidFill>
            <a:srgbClr val="3498DB">
              <a:alpha val="10000"/>
            </a:srgbClr>
          </a:solidFill>
          <a:ln/>
        </p:spPr>
      </p:sp>
      <p:sp>
        <p:nvSpPr>
          <p:cNvPr id="11" name="Shape 5"/>
          <p:cNvSpPr/>
          <p:nvPr/>
        </p:nvSpPr>
        <p:spPr>
          <a:xfrm>
            <a:off x="214313" y="2043113"/>
            <a:ext cx="28575" cy="1628775"/>
          </a:xfrm>
          <a:prstGeom prst="rect">
            <a:avLst/>
          </a:prstGeom>
          <a:solidFill>
            <a:srgbClr val="3498DB"/>
          </a:solidFill>
          <a:ln/>
        </p:spPr>
      </p:sp>
      <p:sp>
        <p:nvSpPr>
          <p:cNvPr id="12" name="Text 6"/>
          <p:cNvSpPr/>
          <p:nvPr/>
        </p:nvSpPr>
        <p:spPr>
          <a:xfrm>
            <a:off x="300038" y="2128838"/>
            <a:ext cx="4114800"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Key Integration Points</a:t>
            </a:r>
            <a:endParaRPr lang="en-US" sz="1046" dirty="0"/>
          </a:p>
        </p:txBody>
      </p:sp>
      <p:pic>
        <p:nvPicPr>
          <p:cNvPr id="13" name="Image 4" descr="preencoded.png"/>
          <p:cNvPicPr>
            <a:picLocks noChangeAspect="1"/>
          </p:cNvPicPr>
          <p:nvPr/>
        </p:nvPicPr>
        <p:blipFill>
          <a:blip r:embed="rId6"/>
          <a:stretch>
            <a:fillRect/>
          </a:stretch>
        </p:blipFill>
        <p:spPr>
          <a:xfrm>
            <a:off x="300038" y="2436019"/>
            <a:ext cx="114300" cy="114300"/>
          </a:xfrm>
          <a:prstGeom prst="rect">
            <a:avLst/>
          </a:prstGeom>
        </p:spPr>
      </p:pic>
      <p:sp>
        <p:nvSpPr>
          <p:cNvPr id="14" name="Text 7"/>
          <p:cNvSpPr/>
          <p:nvPr/>
        </p:nvSpPr>
        <p:spPr>
          <a:xfrm>
            <a:off x="471488" y="2421731"/>
            <a:ext cx="462809"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Policies:</a:t>
            </a:r>
            <a:endParaRPr lang="en-US" sz="837" dirty="0"/>
          </a:p>
        </p:txBody>
      </p:sp>
      <p:sp>
        <p:nvSpPr>
          <p:cNvPr id="15" name="Text 8"/>
          <p:cNvSpPr/>
          <p:nvPr/>
        </p:nvSpPr>
        <p:spPr>
          <a:xfrm>
            <a:off x="934296" y="2421731"/>
            <a:ext cx="1128043"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Governance defines, </a:t>
            </a:r>
            <a:endParaRPr lang="en-US" sz="837" dirty="0"/>
          </a:p>
        </p:txBody>
      </p:sp>
      <p:sp>
        <p:nvSpPr>
          <p:cNvPr id="16" name="Text 9"/>
          <p:cNvSpPr/>
          <p:nvPr/>
        </p:nvSpPr>
        <p:spPr>
          <a:xfrm>
            <a:off x="471488" y="2593181"/>
            <a:ext cx="915321"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DLM implements</a:t>
            </a:r>
            <a:endParaRPr lang="en-US" sz="837" dirty="0"/>
          </a:p>
        </p:txBody>
      </p:sp>
      <p:pic>
        <p:nvPicPr>
          <p:cNvPr id="17" name="Image 5" descr="preencoded.png"/>
          <p:cNvPicPr>
            <a:picLocks noChangeAspect="1"/>
          </p:cNvPicPr>
          <p:nvPr/>
        </p:nvPicPr>
        <p:blipFill>
          <a:blip r:embed="rId7"/>
          <a:stretch>
            <a:fillRect/>
          </a:stretch>
        </p:blipFill>
        <p:spPr>
          <a:xfrm>
            <a:off x="2393156" y="2436019"/>
            <a:ext cx="142875" cy="114300"/>
          </a:xfrm>
          <a:prstGeom prst="rect">
            <a:avLst/>
          </a:prstGeom>
        </p:spPr>
      </p:pic>
      <p:sp>
        <p:nvSpPr>
          <p:cNvPr id="18" name="Text 10"/>
          <p:cNvSpPr/>
          <p:nvPr/>
        </p:nvSpPr>
        <p:spPr>
          <a:xfrm>
            <a:off x="2593181" y="2421731"/>
            <a:ext cx="337989"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Roles:</a:t>
            </a:r>
            <a:endParaRPr lang="en-US" sz="837" dirty="0"/>
          </a:p>
        </p:txBody>
      </p:sp>
      <p:sp>
        <p:nvSpPr>
          <p:cNvPr id="19" name="Text 11"/>
          <p:cNvSpPr/>
          <p:nvPr/>
        </p:nvSpPr>
        <p:spPr>
          <a:xfrm>
            <a:off x="2931170" y="2421731"/>
            <a:ext cx="1243822"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Shared responsibilities </a:t>
            </a:r>
            <a:endParaRPr lang="en-US" sz="837" dirty="0"/>
          </a:p>
        </p:txBody>
      </p:sp>
      <p:sp>
        <p:nvSpPr>
          <p:cNvPr id="20" name="Text 12"/>
          <p:cNvSpPr/>
          <p:nvPr/>
        </p:nvSpPr>
        <p:spPr>
          <a:xfrm>
            <a:off x="2593181" y="2593181"/>
            <a:ext cx="623627"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across both</a:t>
            </a:r>
            <a:endParaRPr lang="en-US" sz="837" dirty="0"/>
          </a:p>
        </p:txBody>
      </p:sp>
      <p:pic>
        <p:nvPicPr>
          <p:cNvPr id="21" name="Image 6" descr="preencoded.png"/>
          <p:cNvPicPr>
            <a:picLocks noChangeAspect="1"/>
          </p:cNvPicPr>
          <p:nvPr/>
        </p:nvPicPr>
        <p:blipFill>
          <a:blip r:embed="rId8"/>
          <a:stretch>
            <a:fillRect/>
          </a:stretch>
        </p:blipFill>
        <p:spPr>
          <a:xfrm>
            <a:off x="300038" y="2850356"/>
            <a:ext cx="114300" cy="114300"/>
          </a:xfrm>
          <a:prstGeom prst="rect">
            <a:avLst/>
          </a:prstGeom>
        </p:spPr>
      </p:pic>
      <p:sp>
        <p:nvSpPr>
          <p:cNvPr id="22" name="Text 13"/>
          <p:cNvSpPr/>
          <p:nvPr/>
        </p:nvSpPr>
        <p:spPr>
          <a:xfrm>
            <a:off x="471488" y="2836069"/>
            <a:ext cx="588997"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Processes:</a:t>
            </a:r>
            <a:endParaRPr lang="en-US" sz="837" dirty="0"/>
          </a:p>
        </p:txBody>
      </p:sp>
      <p:sp>
        <p:nvSpPr>
          <p:cNvPr id="23" name="Text 14"/>
          <p:cNvSpPr/>
          <p:nvPr/>
        </p:nvSpPr>
        <p:spPr>
          <a:xfrm>
            <a:off x="1060484" y="2836069"/>
            <a:ext cx="1094556"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Governance guides, </a:t>
            </a:r>
            <a:endParaRPr lang="en-US" sz="837" dirty="0"/>
          </a:p>
        </p:txBody>
      </p:sp>
      <p:sp>
        <p:nvSpPr>
          <p:cNvPr id="24" name="Text 15"/>
          <p:cNvSpPr/>
          <p:nvPr/>
        </p:nvSpPr>
        <p:spPr>
          <a:xfrm>
            <a:off x="471488" y="3007519"/>
            <a:ext cx="747526"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DLM executes</a:t>
            </a:r>
            <a:endParaRPr lang="en-US" sz="837" dirty="0"/>
          </a:p>
        </p:txBody>
      </p:sp>
      <p:pic>
        <p:nvPicPr>
          <p:cNvPr id="25" name="Image 7" descr="preencoded.png"/>
          <p:cNvPicPr>
            <a:picLocks noChangeAspect="1"/>
          </p:cNvPicPr>
          <p:nvPr/>
        </p:nvPicPr>
        <p:blipFill>
          <a:blip r:embed="rId9"/>
          <a:stretch>
            <a:fillRect/>
          </a:stretch>
        </p:blipFill>
        <p:spPr>
          <a:xfrm>
            <a:off x="2393156" y="2850356"/>
            <a:ext cx="114300" cy="114300"/>
          </a:xfrm>
          <a:prstGeom prst="rect">
            <a:avLst/>
          </a:prstGeom>
        </p:spPr>
      </p:pic>
      <p:sp>
        <p:nvSpPr>
          <p:cNvPr id="26" name="Text 16"/>
          <p:cNvSpPr/>
          <p:nvPr/>
        </p:nvSpPr>
        <p:spPr>
          <a:xfrm>
            <a:off x="2564606" y="2836069"/>
            <a:ext cx="323952"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Tools:</a:t>
            </a:r>
            <a:endParaRPr lang="en-US" sz="837" dirty="0"/>
          </a:p>
        </p:txBody>
      </p:sp>
      <p:sp>
        <p:nvSpPr>
          <p:cNvPr id="27" name="Text 17"/>
          <p:cNvSpPr/>
          <p:nvPr/>
        </p:nvSpPr>
        <p:spPr>
          <a:xfrm>
            <a:off x="2888559" y="2836069"/>
            <a:ext cx="1501443"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Common platforms serving </a:t>
            </a:r>
            <a:endParaRPr lang="en-US" sz="837" dirty="0"/>
          </a:p>
        </p:txBody>
      </p:sp>
      <p:sp>
        <p:nvSpPr>
          <p:cNvPr id="28" name="Text 18"/>
          <p:cNvSpPr/>
          <p:nvPr/>
        </p:nvSpPr>
        <p:spPr>
          <a:xfrm>
            <a:off x="2564606" y="3007519"/>
            <a:ext cx="605684"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both needs</a:t>
            </a:r>
            <a:endParaRPr lang="en-US" sz="837" dirty="0"/>
          </a:p>
        </p:txBody>
      </p:sp>
      <p:pic>
        <p:nvPicPr>
          <p:cNvPr id="29" name="Image 8" descr="preencoded.png"/>
          <p:cNvPicPr>
            <a:picLocks noChangeAspect="1"/>
          </p:cNvPicPr>
          <p:nvPr/>
        </p:nvPicPr>
        <p:blipFill>
          <a:blip r:embed="rId10"/>
          <a:stretch>
            <a:fillRect/>
          </a:stretch>
        </p:blipFill>
        <p:spPr>
          <a:xfrm>
            <a:off x="300038" y="3264694"/>
            <a:ext cx="114300" cy="114300"/>
          </a:xfrm>
          <a:prstGeom prst="rect">
            <a:avLst/>
          </a:prstGeom>
        </p:spPr>
      </p:pic>
      <p:sp>
        <p:nvSpPr>
          <p:cNvPr id="30" name="Text 19"/>
          <p:cNvSpPr/>
          <p:nvPr/>
        </p:nvSpPr>
        <p:spPr>
          <a:xfrm>
            <a:off x="471488" y="3250406"/>
            <a:ext cx="459851"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Metrics:</a:t>
            </a:r>
            <a:endParaRPr lang="en-US" sz="837" dirty="0"/>
          </a:p>
        </p:txBody>
      </p:sp>
      <p:sp>
        <p:nvSpPr>
          <p:cNvPr id="31" name="Text 20"/>
          <p:cNvSpPr/>
          <p:nvPr/>
        </p:nvSpPr>
        <p:spPr>
          <a:xfrm>
            <a:off x="931339" y="3250406"/>
            <a:ext cx="1343611"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Shared KPIs and success </a:t>
            </a:r>
            <a:endParaRPr lang="en-US" sz="837" dirty="0"/>
          </a:p>
        </p:txBody>
      </p:sp>
      <p:sp>
        <p:nvSpPr>
          <p:cNvPr id="32" name="Text 21"/>
          <p:cNvSpPr/>
          <p:nvPr/>
        </p:nvSpPr>
        <p:spPr>
          <a:xfrm>
            <a:off x="471488" y="3421856"/>
            <a:ext cx="524982"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measures</a:t>
            </a:r>
            <a:endParaRPr lang="en-US" sz="837" dirty="0"/>
          </a:p>
        </p:txBody>
      </p:sp>
      <p:pic>
        <p:nvPicPr>
          <p:cNvPr id="33" name="Image 9" descr="preencoded.png"/>
          <p:cNvPicPr>
            <a:picLocks noChangeAspect="1"/>
          </p:cNvPicPr>
          <p:nvPr/>
        </p:nvPicPr>
        <p:blipFill>
          <a:blip r:embed="rId11"/>
          <a:stretch>
            <a:fillRect/>
          </a:stretch>
        </p:blipFill>
        <p:spPr>
          <a:xfrm>
            <a:off x="2393156" y="3264694"/>
            <a:ext cx="114300" cy="114300"/>
          </a:xfrm>
          <a:prstGeom prst="rect">
            <a:avLst/>
          </a:prstGeom>
        </p:spPr>
      </p:pic>
      <p:sp>
        <p:nvSpPr>
          <p:cNvPr id="34" name="Text 22"/>
          <p:cNvSpPr/>
          <p:nvPr/>
        </p:nvSpPr>
        <p:spPr>
          <a:xfrm>
            <a:off x="2564606" y="3250406"/>
            <a:ext cx="498360"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Security:</a:t>
            </a:r>
            <a:endParaRPr lang="en-US" sz="837" dirty="0"/>
          </a:p>
        </p:txBody>
      </p:sp>
      <p:sp>
        <p:nvSpPr>
          <p:cNvPr id="35" name="Text 23"/>
          <p:cNvSpPr/>
          <p:nvPr/>
        </p:nvSpPr>
        <p:spPr>
          <a:xfrm>
            <a:off x="3062967" y="3250406"/>
            <a:ext cx="1062326"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Consistent controls </a:t>
            </a:r>
            <a:endParaRPr lang="en-US" sz="837" dirty="0"/>
          </a:p>
        </p:txBody>
      </p:sp>
      <p:sp>
        <p:nvSpPr>
          <p:cNvPr id="36" name="Text 24"/>
          <p:cNvSpPr/>
          <p:nvPr/>
        </p:nvSpPr>
        <p:spPr>
          <a:xfrm>
            <a:off x="2564606" y="3421856"/>
            <a:ext cx="1073069"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throughout lifecycle</a:t>
            </a:r>
            <a:endParaRPr lang="en-US" sz="837" dirty="0"/>
          </a:p>
        </p:txBody>
      </p:sp>
      <p:sp>
        <p:nvSpPr>
          <p:cNvPr id="37" name="Shape 25"/>
          <p:cNvSpPr/>
          <p:nvPr/>
        </p:nvSpPr>
        <p:spPr>
          <a:xfrm>
            <a:off x="4739880" y="2312695"/>
            <a:ext cx="4286250" cy="1371600"/>
          </a:xfrm>
          <a:prstGeom prst="rect">
            <a:avLst/>
          </a:prstGeom>
          <a:solidFill>
            <a:srgbClr val="E74C3C">
              <a:alpha val="10000"/>
            </a:srgbClr>
          </a:solidFill>
          <a:ln/>
        </p:spPr>
      </p:sp>
      <p:sp>
        <p:nvSpPr>
          <p:cNvPr id="38" name="Shape 26"/>
          <p:cNvSpPr/>
          <p:nvPr/>
        </p:nvSpPr>
        <p:spPr>
          <a:xfrm>
            <a:off x="4739880" y="2312695"/>
            <a:ext cx="28575" cy="1371600"/>
          </a:xfrm>
          <a:prstGeom prst="rect">
            <a:avLst/>
          </a:prstGeom>
          <a:solidFill>
            <a:srgbClr val="E74C3C"/>
          </a:solidFill>
          <a:ln/>
        </p:spPr>
      </p:sp>
      <p:sp>
        <p:nvSpPr>
          <p:cNvPr id="39" name="Text 27"/>
          <p:cNvSpPr/>
          <p:nvPr/>
        </p:nvSpPr>
        <p:spPr>
          <a:xfrm>
            <a:off x="4825605" y="2398420"/>
            <a:ext cx="4114800"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Benefits of Integrated Approach</a:t>
            </a:r>
            <a:endParaRPr lang="en-US" sz="1046" dirty="0"/>
          </a:p>
        </p:txBody>
      </p:sp>
      <p:pic>
        <p:nvPicPr>
          <p:cNvPr id="40" name="Image 10" descr="preencoded.png"/>
          <p:cNvPicPr>
            <a:picLocks noChangeAspect="1"/>
          </p:cNvPicPr>
          <p:nvPr/>
        </p:nvPicPr>
        <p:blipFill>
          <a:blip r:embed="rId12"/>
          <a:stretch>
            <a:fillRect/>
          </a:stretch>
        </p:blipFill>
        <p:spPr>
          <a:xfrm>
            <a:off x="4825605" y="2705601"/>
            <a:ext cx="114300" cy="114300"/>
          </a:xfrm>
          <a:prstGeom prst="rect">
            <a:avLst/>
          </a:prstGeom>
        </p:spPr>
      </p:pic>
      <p:sp>
        <p:nvSpPr>
          <p:cNvPr id="41" name="Text 28"/>
          <p:cNvSpPr/>
          <p:nvPr/>
        </p:nvSpPr>
        <p:spPr>
          <a:xfrm>
            <a:off x="4997055" y="2684170"/>
            <a:ext cx="3716369"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Eliminates silos between strategic and operational data management</a:t>
            </a:r>
            <a:endParaRPr lang="en-US" sz="837" dirty="0"/>
          </a:p>
        </p:txBody>
      </p:sp>
      <p:pic>
        <p:nvPicPr>
          <p:cNvPr id="42" name="Image 11" descr="preencoded.png"/>
          <p:cNvPicPr>
            <a:picLocks noChangeAspect="1"/>
          </p:cNvPicPr>
          <p:nvPr/>
        </p:nvPicPr>
        <p:blipFill>
          <a:blip r:embed="rId12"/>
          <a:stretch>
            <a:fillRect/>
          </a:stretch>
        </p:blipFill>
        <p:spPr>
          <a:xfrm>
            <a:off x="4825605" y="2934201"/>
            <a:ext cx="114300" cy="114300"/>
          </a:xfrm>
          <a:prstGeom prst="rect">
            <a:avLst/>
          </a:prstGeom>
        </p:spPr>
      </p:pic>
      <p:sp>
        <p:nvSpPr>
          <p:cNvPr id="43" name="Text 29"/>
          <p:cNvSpPr/>
          <p:nvPr/>
        </p:nvSpPr>
        <p:spPr>
          <a:xfrm>
            <a:off x="4997055" y="2912770"/>
            <a:ext cx="3569838"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Ensures consistent application of policies throughout data lifecycle</a:t>
            </a:r>
            <a:endParaRPr lang="en-US" sz="837" dirty="0"/>
          </a:p>
        </p:txBody>
      </p:sp>
      <p:pic>
        <p:nvPicPr>
          <p:cNvPr id="44" name="Image 12" descr="preencoded.png"/>
          <p:cNvPicPr>
            <a:picLocks noChangeAspect="1"/>
          </p:cNvPicPr>
          <p:nvPr/>
        </p:nvPicPr>
        <p:blipFill>
          <a:blip r:embed="rId12"/>
          <a:stretch>
            <a:fillRect/>
          </a:stretch>
        </p:blipFill>
        <p:spPr>
          <a:xfrm>
            <a:off x="4825605" y="3162801"/>
            <a:ext cx="114300" cy="114300"/>
          </a:xfrm>
          <a:prstGeom prst="rect">
            <a:avLst/>
          </a:prstGeom>
        </p:spPr>
      </p:pic>
      <p:sp>
        <p:nvSpPr>
          <p:cNvPr id="45" name="Text 30"/>
          <p:cNvSpPr/>
          <p:nvPr/>
        </p:nvSpPr>
        <p:spPr>
          <a:xfrm>
            <a:off x="4997055" y="3141370"/>
            <a:ext cx="2841510"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Creates clear accountability from creation to deletion</a:t>
            </a:r>
            <a:endParaRPr lang="en-US" sz="837" dirty="0"/>
          </a:p>
        </p:txBody>
      </p:sp>
      <p:pic>
        <p:nvPicPr>
          <p:cNvPr id="46" name="Image 13" descr="preencoded.png"/>
          <p:cNvPicPr>
            <a:picLocks noChangeAspect="1"/>
          </p:cNvPicPr>
          <p:nvPr/>
        </p:nvPicPr>
        <p:blipFill>
          <a:blip r:embed="rId12"/>
          <a:stretch>
            <a:fillRect/>
          </a:stretch>
        </p:blipFill>
        <p:spPr>
          <a:xfrm>
            <a:off x="4825605" y="3391401"/>
            <a:ext cx="114300" cy="114300"/>
          </a:xfrm>
          <a:prstGeom prst="rect">
            <a:avLst/>
          </a:prstGeom>
        </p:spPr>
      </p:pic>
      <p:sp>
        <p:nvSpPr>
          <p:cNvPr id="47" name="Text 31"/>
          <p:cNvSpPr/>
          <p:nvPr/>
        </p:nvSpPr>
        <p:spPr>
          <a:xfrm>
            <a:off x="4997055" y="3369970"/>
            <a:ext cx="374505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Maximizes return on data investments through coordinated approach</a:t>
            </a:r>
            <a:endParaRPr lang="en-US" sz="837" dirty="0"/>
          </a:p>
        </p:txBody>
      </p:sp>
      <p:sp>
        <p:nvSpPr>
          <p:cNvPr id="49" name="Text 32"/>
          <p:cNvSpPr/>
          <p:nvPr/>
        </p:nvSpPr>
        <p:spPr>
          <a:xfrm>
            <a:off x="5179219" y="4204097"/>
            <a:ext cx="321468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Integration Framework for Data Management Initiatives</a:t>
            </a:r>
            <a:endParaRPr lang="en-US" sz="732" dirty="0"/>
          </a:p>
        </p:txBody>
      </p:sp>
      <p:sp>
        <p:nvSpPr>
          <p:cNvPr id="50" name="Text 33"/>
          <p:cNvSpPr/>
          <p:nvPr/>
        </p:nvSpPr>
        <p:spPr>
          <a:xfrm>
            <a:off x="214313" y="5364956"/>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20 </a:t>
            </a:r>
            <a:endParaRPr lang="en-US" sz="837"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129338"/>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Implementation Roadmap</a:t>
            </a:r>
            <a:endParaRPr lang="en-US" sz="2025" dirty="0"/>
          </a:p>
        </p:txBody>
      </p:sp>
      <p:pic>
        <p:nvPicPr>
          <p:cNvPr id="4" name="Image 1" descr="preencoded.png"/>
          <p:cNvPicPr>
            <a:picLocks noChangeAspect="1"/>
          </p:cNvPicPr>
          <p:nvPr/>
        </p:nvPicPr>
        <p:blipFill>
          <a:blip r:embed="rId4"/>
          <a:stretch>
            <a:fillRect/>
          </a:stretch>
        </p:blipFill>
        <p:spPr>
          <a:xfrm>
            <a:off x="214313" y="782241"/>
            <a:ext cx="157163" cy="157163"/>
          </a:xfrm>
          <a:prstGeom prst="rect">
            <a:avLst/>
          </a:prstGeom>
        </p:spPr>
      </p:pic>
      <p:sp>
        <p:nvSpPr>
          <p:cNvPr id="5" name="Text 1"/>
          <p:cNvSpPr/>
          <p:nvPr/>
        </p:nvSpPr>
        <p:spPr>
          <a:xfrm>
            <a:off x="442913" y="742950"/>
            <a:ext cx="1789314"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Implementation Phases </a:t>
            </a:r>
            <a:endParaRPr lang="en-US" sz="1238" dirty="0"/>
          </a:p>
        </p:txBody>
      </p:sp>
      <p:pic>
        <p:nvPicPr>
          <p:cNvPr id="6" name="Image 2" descr="preencoded.png"/>
          <p:cNvPicPr>
            <a:picLocks noChangeAspect="1"/>
          </p:cNvPicPr>
          <p:nvPr/>
        </p:nvPicPr>
        <p:blipFill>
          <a:blip r:embed="rId5"/>
          <a:stretch>
            <a:fillRect/>
          </a:stretch>
        </p:blipFill>
        <p:spPr>
          <a:xfrm>
            <a:off x="214313" y="1071563"/>
            <a:ext cx="57150" cy="114300"/>
          </a:xfrm>
          <a:prstGeom prst="rect">
            <a:avLst/>
          </a:prstGeom>
        </p:spPr>
      </p:pic>
      <p:sp>
        <p:nvSpPr>
          <p:cNvPr id="7" name="Text 2"/>
          <p:cNvSpPr/>
          <p:nvPr/>
        </p:nvSpPr>
        <p:spPr>
          <a:xfrm>
            <a:off x="342900" y="1057275"/>
            <a:ext cx="1364066"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Assessment &amp; Planning:</a:t>
            </a:r>
            <a:endParaRPr lang="en-US" sz="837" dirty="0"/>
          </a:p>
        </p:txBody>
      </p:sp>
      <p:sp>
        <p:nvSpPr>
          <p:cNvPr id="8" name="Text 3"/>
          <p:cNvSpPr/>
          <p:nvPr/>
        </p:nvSpPr>
        <p:spPr>
          <a:xfrm>
            <a:off x="1706966" y="1057275"/>
            <a:ext cx="2591312"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Evaluate current state, identify gaps, and define </a:t>
            </a:r>
            <a:endParaRPr lang="en-US" sz="837" dirty="0"/>
          </a:p>
        </p:txBody>
      </p:sp>
      <p:sp>
        <p:nvSpPr>
          <p:cNvPr id="9" name="Text 4"/>
          <p:cNvSpPr/>
          <p:nvPr/>
        </p:nvSpPr>
        <p:spPr>
          <a:xfrm>
            <a:off x="342900" y="1228725"/>
            <a:ext cx="536311"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objectives</a:t>
            </a:r>
            <a:endParaRPr lang="en-US" sz="837" dirty="0"/>
          </a:p>
        </p:txBody>
      </p:sp>
      <p:pic>
        <p:nvPicPr>
          <p:cNvPr id="10" name="Image 3" descr="preencoded.png"/>
          <p:cNvPicPr>
            <a:picLocks noChangeAspect="1"/>
          </p:cNvPicPr>
          <p:nvPr/>
        </p:nvPicPr>
        <p:blipFill>
          <a:blip r:embed="rId6"/>
          <a:stretch>
            <a:fillRect/>
          </a:stretch>
        </p:blipFill>
        <p:spPr>
          <a:xfrm>
            <a:off x="214313" y="1471613"/>
            <a:ext cx="71438" cy="114300"/>
          </a:xfrm>
          <a:prstGeom prst="rect">
            <a:avLst/>
          </a:prstGeom>
        </p:spPr>
      </p:pic>
      <p:sp>
        <p:nvSpPr>
          <p:cNvPr id="11" name="Text 5"/>
          <p:cNvSpPr/>
          <p:nvPr/>
        </p:nvSpPr>
        <p:spPr>
          <a:xfrm>
            <a:off x="357188" y="1457325"/>
            <a:ext cx="1193983"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Foundation Building:</a:t>
            </a:r>
            <a:endParaRPr lang="en-US" sz="837" dirty="0"/>
          </a:p>
        </p:txBody>
      </p:sp>
      <p:sp>
        <p:nvSpPr>
          <p:cNvPr id="12" name="Text 6"/>
          <p:cNvSpPr/>
          <p:nvPr/>
        </p:nvSpPr>
        <p:spPr>
          <a:xfrm>
            <a:off x="1551170" y="1457325"/>
            <a:ext cx="2601357"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Establish governance structure, roles, and initial </a:t>
            </a:r>
            <a:endParaRPr lang="en-US" sz="837" dirty="0"/>
          </a:p>
        </p:txBody>
      </p:sp>
      <p:sp>
        <p:nvSpPr>
          <p:cNvPr id="13" name="Text 7"/>
          <p:cNvSpPr/>
          <p:nvPr/>
        </p:nvSpPr>
        <p:spPr>
          <a:xfrm>
            <a:off x="357188" y="1628775"/>
            <a:ext cx="402003"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policies</a:t>
            </a:r>
            <a:endParaRPr lang="en-US" sz="837" dirty="0"/>
          </a:p>
        </p:txBody>
      </p:sp>
      <p:pic>
        <p:nvPicPr>
          <p:cNvPr id="14" name="Image 4" descr="preencoded.png"/>
          <p:cNvPicPr>
            <a:picLocks noChangeAspect="1"/>
          </p:cNvPicPr>
          <p:nvPr/>
        </p:nvPicPr>
        <p:blipFill>
          <a:blip r:embed="rId7"/>
          <a:stretch>
            <a:fillRect/>
          </a:stretch>
        </p:blipFill>
        <p:spPr>
          <a:xfrm>
            <a:off x="214313" y="1871663"/>
            <a:ext cx="73223" cy="114300"/>
          </a:xfrm>
          <a:prstGeom prst="rect">
            <a:avLst/>
          </a:prstGeom>
        </p:spPr>
      </p:pic>
      <p:sp>
        <p:nvSpPr>
          <p:cNvPr id="15" name="Text 8"/>
          <p:cNvSpPr/>
          <p:nvPr/>
        </p:nvSpPr>
        <p:spPr>
          <a:xfrm>
            <a:off x="358973" y="1857375"/>
            <a:ext cx="1259477"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Pilot Implementation:</a:t>
            </a:r>
            <a:endParaRPr lang="en-US" sz="837" dirty="0"/>
          </a:p>
        </p:txBody>
      </p:sp>
      <p:sp>
        <p:nvSpPr>
          <p:cNvPr id="16" name="Text 9"/>
          <p:cNvSpPr/>
          <p:nvPr/>
        </p:nvSpPr>
        <p:spPr>
          <a:xfrm>
            <a:off x="1618450" y="1857375"/>
            <a:ext cx="2862886"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Start with high-value data domains and demonstrate </a:t>
            </a:r>
            <a:endParaRPr lang="en-US" sz="837" dirty="0"/>
          </a:p>
        </p:txBody>
      </p:sp>
      <p:sp>
        <p:nvSpPr>
          <p:cNvPr id="17" name="Text 10"/>
          <p:cNvSpPr/>
          <p:nvPr/>
        </p:nvSpPr>
        <p:spPr>
          <a:xfrm>
            <a:off x="358973" y="2028825"/>
            <a:ext cx="560756"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quick wins</a:t>
            </a:r>
            <a:endParaRPr lang="en-US" sz="837" dirty="0"/>
          </a:p>
        </p:txBody>
      </p:sp>
      <p:pic>
        <p:nvPicPr>
          <p:cNvPr id="18" name="Image 5" descr="preencoded.png"/>
          <p:cNvPicPr>
            <a:picLocks noChangeAspect="1"/>
          </p:cNvPicPr>
          <p:nvPr/>
        </p:nvPicPr>
        <p:blipFill>
          <a:blip r:embed="rId8"/>
          <a:stretch>
            <a:fillRect/>
          </a:stretch>
        </p:blipFill>
        <p:spPr>
          <a:xfrm>
            <a:off x="214313" y="2271713"/>
            <a:ext cx="85725" cy="114300"/>
          </a:xfrm>
          <a:prstGeom prst="rect">
            <a:avLst/>
          </a:prstGeom>
        </p:spPr>
      </p:pic>
      <p:sp>
        <p:nvSpPr>
          <p:cNvPr id="19" name="Text 11"/>
          <p:cNvSpPr/>
          <p:nvPr/>
        </p:nvSpPr>
        <p:spPr>
          <a:xfrm>
            <a:off x="371475" y="2257425"/>
            <a:ext cx="1419848"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Expansion &amp; Integration:</a:t>
            </a:r>
            <a:endParaRPr lang="en-US" sz="837" dirty="0"/>
          </a:p>
        </p:txBody>
      </p:sp>
      <p:sp>
        <p:nvSpPr>
          <p:cNvPr id="20" name="Text 12"/>
          <p:cNvSpPr/>
          <p:nvPr/>
        </p:nvSpPr>
        <p:spPr>
          <a:xfrm>
            <a:off x="1791323" y="2257425"/>
            <a:ext cx="2607999"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Scale across the organization and integrate with </a:t>
            </a:r>
            <a:endParaRPr lang="en-US" sz="837" dirty="0"/>
          </a:p>
        </p:txBody>
      </p:sp>
      <p:sp>
        <p:nvSpPr>
          <p:cNvPr id="21" name="Text 13"/>
          <p:cNvSpPr/>
          <p:nvPr/>
        </p:nvSpPr>
        <p:spPr>
          <a:xfrm>
            <a:off x="371475" y="2428875"/>
            <a:ext cx="532433"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processes</a:t>
            </a:r>
            <a:endParaRPr lang="en-US" sz="837" dirty="0"/>
          </a:p>
        </p:txBody>
      </p:sp>
      <p:pic>
        <p:nvPicPr>
          <p:cNvPr id="22" name="Image 6" descr="preencoded.png"/>
          <p:cNvPicPr>
            <a:picLocks noChangeAspect="1"/>
          </p:cNvPicPr>
          <p:nvPr/>
        </p:nvPicPr>
        <p:blipFill>
          <a:blip r:embed="rId9"/>
          <a:stretch>
            <a:fillRect/>
          </a:stretch>
        </p:blipFill>
        <p:spPr>
          <a:xfrm>
            <a:off x="214313" y="2671763"/>
            <a:ext cx="73223" cy="114300"/>
          </a:xfrm>
          <a:prstGeom prst="rect">
            <a:avLst/>
          </a:prstGeom>
        </p:spPr>
      </p:pic>
      <p:sp>
        <p:nvSpPr>
          <p:cNvPr id="23" name="Text 14"/>
          <p:cNvSpPr/>
          <p:nvPr/>
        </p:nvSpPr>
        <p:spPr>
          <a:xfrm>
            <a:off x="358973" y="2657475"/>
            <a:ext cx="1502476"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Continuous Improvement:</a:t>
            </a:r>
            <a:endParaRPr lang="en-US" sz="837" dirty="0"/>
          </a:p>
        </p:txBody>
      </p:sp>
      <p:sp>
        <p:nvSpPr>
          <p:cNvPr id="24" name="Text 15"/>
          <p:cNvSpPr/>
          <p:nvPr/>
        </p:nvSpPr>
        <p:spPr>
          <a:xfrm>
            <a:off x="1861449" y="2657475"/>
            <a:ext cx="2213307"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Measure, refine, and evolve the program</a:t>
            </a:r>
            <a:endParaRPr lang="en-US" sz="837" dirty="0"/>
          </a:p>
        </p:txBody>
      </p:sp>
      <p:sp>
        <p:nvSpPr>
          <p:cNvPr id="25" name="Shape 16"/>
          <p:cNvSpPr/>
          <p:nvPr/>
        </p:nvSpPr>
        <p:spPr>
          <a:xfrm>
            <a:off x="214313" y="2928938"/>
            <a:ext cx="4286250" cy="1300163"/>
          </a:xfrm>
          <a:prstGeom prst="rect">
            <a:avLst/>
          </a:prstGeom>
          <a:solidFill>
            <a:srgbClr val="E74C3C">
              <a:alpha val="10000"/>
            </a:srgbClr>
          </a:solidFill>
          <a:ln/>
        </p:spPr>
      </p:sp>
      <p:sp>
        <p:nvSpPr>
          <p:cNvPr id="26" name="Shape 17"/>
          <p:cNvSpPr/>
          <p:nvPr/>
        </p:nvSpPr>
        <p:spPr>
          <a:xfrm>
            <a:off x="214313" y="2928938"/>
            <a:ext cx="28575" cy="1300163"/>
          </a:xfrm>
          <a:prstGeom prst="rect">
            <a:avLst/>
          </a:prstGeom>
          <a:solidFill>
            <a:srgbClr val="E74C3C"/>
          </a:solidFill>
          <a:ln/>
        </p:spPr>
      </p:sp>
      <p:sp>
        <p:nvSpPr>
          <p:cNvPr id="27" name="Text 18"/>
          <p:cNvSpPr/>
          <p:nvPr/>
        </p:nvSpPr>
        <p:spPr>
          <a:xfrm>
            <a:off x="300038" y="3014663"/>
            <a:ext cx="4114800"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Common Implementation Challenges</a:t>
            </a:r>
            <a:endParaRPr lang="en-US" sz="1046" dirty="0"/>
          </a:p>
        </p:txBody>
      </p:sp>
      <p:pic>
        <p:nvPicPr>
          <p:cNvPr id="28" name="Image 7" descr="preencoded.png"/>
          <p:cNvPicPr>
            <a:picLocks noChangeAspect="1"/>
          </p:cNvPicPr>
          <p:nvPr/>
        </p:nvPicPr>
        <p:blipFill>
          <a:blip r:embed="rId10"/>
          <a:stretch>
            <a:fillRect/>
          </a:stretch>
        </p:blipFill>
        <p:spPr>
          <a:xfrm>
            <a:off x="300038" y="3307556"/>
            <a:ext cx="114300" cy="114300"/>
          </a:xfrm>
          <a:prstGeom prst="rect">
            <a:avLst/>
          </a:prstGeom>
        </p:spPr>
      </p:pic>
      <p:sp>
        <p:nvSpPr>
          <p:cNvPr id="29" name="Text 19"/>
          <p:cNvSpPr/>
          <p:nvPr/>
        </p:nvSpPr>
        <p:spPr>
          <a:xfrm>
            <a:off x="471488" y="3286125"/>
            <a:ext cx="2244644"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Securing sustained executive sponsorship</a:t>
            </a:r>
            <a:endParaRPr lang="en-US" sz="837" dirty="0"/>
          </a:p>
        </p:txBody>
      </p:sp>
      <p:pic>
        <p:nvPicPr>
          <p:cNvPr id="30" name="Image 8" descr="preencoded.png"/>
          <p:cNvPicPr>
            <a:picLocks noChangeAspect="1"/>
          </p:cNvPicPr>
          <p:nvPr/>
        </p:nvPicPr>
        <p:blipFill>
          <a:blip r:embed="rId10"/>
          <a:stretch>
            <a:fillRect/>
          </a:stretch>
        </p:blipFill>
        <p:spPr>
          <a:xfrm>
            <a:off x="300038" y="3521869"/>
            <a:ext cx="114300" cy="114300"/>
          </a:xfrm>
          <a:prstGeom prst="rect">
            <a:avLst/>
          </a:prstGeom>
        </p:spPr>
      </p:pic>
      <p:sp>
        <p:nvSpPr>
          <p:cNvPr id="31" name="Text 20"/>
          <p:cNvSpPr/>
          <p:nvPr/>
        </p:nvSpPr>
        <p:spPr>
          <a:xfrm>
            <a:off x="471488" y="3500438"/>
            <a:ext cx="306575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Balancing centralized control with business unit flexibility</a:t>
            </a:r>
            <a:endParaRPr lang="en-US" sz="837" dirty="0"/>
          </a:p>
        </p:txBody>
      </p:sp>
      <p:pic>
        <p:nvPicPr>
          <p:cNvPr id="32" name="Image 9" descr="preencoded.png"/>
          <p:cNvPicPr>
            <a:picLocks noChangeAspect="1"/>
          </p:cNvPicPr>
          <p:nvPr/>
        </p:nvPicPr>
        <p:blipFill>
          <a:blip r:embed="rId10"/>
          <a:stretch>
            <a:fillRect/>
          </a:stretch>
        </p:blipFill>
        <p:spPr>
          <a:xfrm>
            <a:off x="300038" y="3736181"/>
            <a:ext cx="114300" cy="114300"/>
          </a:xfrm>
          <a:prstGeom prst="rect">
            <a:avLst/>
          </a:prstGeom>
        </p:spPr>
      </p:pic>
      <p:sp>
        <p:nvSpPr>
          <p:cNvPr id="33" name="Text 21"/>
          <p:cNvSpPr/>
          <p:nvPr/>
        </p:nvSpPr>
        <p:spPr>
          <a:xfrm>
            <a:off x="471488" y="3714750"/>
            <a:ext cx="292070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Overcoming resistance to change and cultural barriers</a:t>
            </a:r>
            <a:endParaRPr lang="en-US" sz="837" dirty="0"/>
          </a:p>
        </p:txBody>
      </p:sp>
      <p:pic>
        <p:nvPicPr>
          <p:cNvPr id="34" name="Image 10" descr="preencoded.png"/>
          <p:cNvPicPr>
            <a:picLocks noChangeAspect="1"/>
          </p:cNvPicPr>
          <p:nvPr/>
        </p:nvPicPr>
        <p:blipFill>
          <a:blip r:embed="rId10"/>
          <a:stretch>
            <a:fillRect/>
          </a:stretch>
        </p:blipFill>
        <p:spPr>
          <a:xfrm>
            <a:off x="300038" y="3950494"/>
            <a:ext cx="114300" cy="114300"/>
          </a:xfrm>
          <a:prstGeom prst="rect">
            <a:avLst/>
          </a:prstGeom>
        </p:spPr>
      </p:pic>
      <p:sp>
        <p:nvSpPr>
          <p:cNvPr id="35" name="Text 22"/>
          <p:cNvSpPr/>
          <p:nvPr/>
        </p:nvSpPr>
        <p:spPr>
          <a:xfrm>
            <a:off x="471488" y="3929063"/>
            <a:ext cx="2560672"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Demonstrating tangible ROI and business value</a:t>
            </a:r>
            <a:endParaRPr lang="en-US" sz="837" dirty="0"/>
          </a:p>
        </p:txBody>
      </p:sp>
      <p:sp>
        <p:nvSpPr>
          <p:cNvPr id="36" name="Shape 23"/>
          <p:cNvSpPr/>
          <p:nvPr/>
        </p:nvSpPr>
        <p:spPr>
          <a:xfrm>
            <a:off x="214313" y="4336256"/>
            <a:ext cx="4286250" cy="1300163"/>
          </a:xfrm>
          <a:prstGeom prst="rect">
            <a:avLst/>
          </a:prstGeom>
          <a:solidFill>
            <a:srgbClr val="3498DB">
              <a:alpha val="10000"/>
            </a:srgbClr>
          </a:solidFill>
          <a:ln/>
        </p:spPr>
      </p:sp>
      <p:sp>
        <p:nvSpPr>
          <p:cNvPr id="37" name="Shape 24"/>
          <p:cNvSpPr/>
          <p:nvPr/>
        </p:nvSpPr>
        <p:spPr>
          <a:xfrm>
            <a:off x="214313" y="4336256"/>
            <a:ext cx="28575" cy="1300163"/>
          </a:xfrm>
          <a:prstGeom prst="rect">
            <a:avLst/>
          </a:prstGeom>
          <a:solidFill>
            <a:srgbClr val="3498DB"/>
          </a:solidFill>
          <a:ln/>
        </p:spPr>
      </p:sp>
      <p:sp>
        <p:nvSpPr>
          <p:cNvPr id="38" name="Text 25"/>
          <p:cNvSpPr/>
          <p:nvPr/>
        </p:nvSpPr>
        <p:spPr>
          <a:xfrm>
            <a:off x="300038" y="4421981"/>
            <a:ext cx="4114800"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Critical Success Factors</a:t>
            </a:r>
            <a:endParaRPr lang="en-US" sz="1046" dirty="0"/>
          </a:p>
        </p:txBody>
      </p:sp>
      <p:pic>
        <p:nvPicPr>
          <p:cNvPr id="39" name="Image 11" descr="preencoded.png"/>
          <p:cNvPicPr>
            <a:picLocks noChangeAspect="1"/>
          </p:cNvPicPr>
          <p:nvPr/>
        </p:nvPicPr>
        <p:blipFill>
          <a:blip r:embed="rId11"/>
          <a:stretch>
            <a:fillRect/>
          </a:stretch>
        </p:blipFill>
        <p:spPr>
          <a:xfrm>
            <a:off x="300038" y="4714875"/>
            <a:ext cx="114300" cy="114300"/>
          </a:xfrm>
          <a:prstGeom prst="rect">
            <a:avLst/>
          </a:prstGeom>
        </p:spPr>
      </p:pic>
      <p:sp>
        <p:nvSpPr>
          <p:cNvPr id="40" name="Text 26"/>
          <p:cNvSpPr/>
          <p:nvPr/>
        </p:nvSpPr>
        <p:spPr>
          <a:xfrm>
            <a:off x="471488" y="4693444"/>
            <a:ext cx="2964600"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Align governance with business objectives and strategy</a:t>
            </a:r>
            <a:endParaRPr lang="en-US" sz="837" dirty="0"/>
          </a:p>
        </p:txBody>
      </p:sp>
      <p:pic>
        <p:nvPicPr>
          <p:cNvPr id="41" name="Image 12" descr="preencoded.png"/>
          <p:cNvPicPr>
            <a:picLocks noChangeAspect="1"/>
          </p:cNvPicPr>
          <p:nvPr/>
        </p:nvPicPr>
        <p:blipFill>
          <a:blip r:embed="rId11"/>
          <a:stretch>
            <a:fillRect/>
          </a:stretch>
        </p:blipFill>
        <p:spPr>
          <a:xfrm>
            <a:off x="300038" y="4929188"/>
            <a:ext cx="114300" cy="114300"/>
          </a:xfrm>
          <a:prstGeom prst="rect">
            <a:avLst/>
          </a:prstGeom>
        </p:spPr>
      </p:pic>
      <p:sp>
        <p:nvSpPr>
          <p:cNvPr id="42" name="Text 27"/>
          <p:cNvSpPr/>
          <p:nvPr/>
        </p:nvSpPr>
        <p:spPr>
          <a:xfrm>
            <a:off x="471488" y="4907756"/>
            <a:ext cx="2774761"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Focus on people and culture as much as technology</a:t>
            </a:r>
            <a:endParaRPr lang="en-US" sz="837" dirty="0"/>
          </a:p>
        </p:txBody>
      </p:sp>
      <p:pic>
        <p:nvPicPr>
          <p:cNvPr id="43" name="Image 13" descr="preencoded.png"/>
          <p:cNvPicPr>
            <a:picLocks noChangeAspect="1"/>
          </p:cNvPicPr>
          <p:nvPr/>
        </p:nvPicPr>
        <p:blipFill>
          <a:blip r:embed="rId11"/>
          <a:stretch>
            <a:fillRect/>
          </a:stretch>
        </p:blipFill>
        <p:spPr>
          <a:xfrm>
            <a:off x="300038" y="5143500"/>
            <a:ext cx="114300" cy="114300"/>
          </a:xfrm>
          <a:prstGeom prst="rect">
            <a:avLst/>
          </a:prstGeom>
        </p:spPr>
      </p:pic>
      <p:sp>
        <p:nvSpPr>
          <p:cNvPr id="44" name="Text 28"/>
          <p:cNvSpPr/>
          <p:nvPr/>
        </p:nvSpPr>
        <p:spPr>
          <a:xfrm>
            <a:off x="471488" y="5122069"/>
            <a:ext cx="2387966"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Communicate value and celebrate successes</a:t>
            </a:r>
            <a:endParaRPr lang="en-US" sz="837" dirty="0"/>
          </a:p>
        </p:txBody>
      </p:sp>
      <p:pic>
        <p:nvPicPr>
          <p:cNvPr id="45" name="Image 14" descr="preencoded.png"/>
          <p:cNvPicPr>
            <a:picLocks noChangeAspect="1"/>
          </p:cNvPicPr>
          <p:nvPr/>
        </p:nvPicPr>
        <p:blipFill>
          <a:blip r:embed="rId11"/>
          <a:stretch>
            <a:fillRect/>
          </a:stretch>
        </p:blipFill>
        <p:spPr>
          <a:xfrm>
            <a:off x="300038" y="5357813"/>
            <a:ext cx="114300" cy="114300"/>
          </a:xfrm>
          <a:prstGeom prst="rect">
            <a:avLst/>
          </a:prstGeom>
        </p:spPr>
      </p:pic>
      <p:sp>
        <p:nvSpPr>
          <p:cNvPr id="46" name="Text 29"/>
          <p:cNvSpPr/>
          <p:nvPr/>
        </p:nvSpPr>
        <p:spPr>
          <a:xfrm>
            <a:off x="471488" y="5336381"/>
            <a:ext cx="2244868"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Start small, demonstrate value, then scale</a:t>
            </a:r>
            <a:endParaRPr lang="en-US" sz="837" dirty="0"/>
          </a:p>
        </p:txBody>
      </p:sp>
      <p:sp>
        <p:nvSpPr>
          <p:cNvPr id="48" name="Text 30"/>
          <p:cNvSpPr/>
          <p:nvPr/>
        </p:nvSpPr>
        <p:spPr>
          <a:xfrm>
            <a:off x="5179219" y="4393406"/>
            <a:ext cx="321468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Data Governance Implementation Roadmap</a:t>
            </a:r>
            <a:endParaRPr lang="en-US" sz="732" dirty="0"/>
          </a:p>
        </p:txBody>
      </p:sp>
      <p:sp>
        <p:nvSpPr>
          <p:cNvPr id="49" name="Text 31"/>
          <p:cNvSpPr/>
          <p:nvPr/>
        </p:nvSpPr>
        <p:spPr>
          <a:xfrm>
            <a:off x="214313" y="5743575"/>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20 </a:t>
            </a:r>
            <a:endParaRPr lang="en-US" sz="837" dirty="0"/>
          </a:p>
        </p:txBody>
      </p:sp>
      <p:pic>
        <p:nvPicPr>
          <p:cNvPr id="51" name="Picture 50">
            <a:extLst>
              <a:ext uri="{FF2B5EF4-FFF2-40B4-BE49-F238E27FC236}">
                <a16:creationId xmlns:a16="http://schemas.microsoft.com/office/drawing/2014/main" id="{75199998-4C8A-A519-5F66-18C29ED2667A}"/>
              </a:ext>
            </a:extLst>
          </p:cNvPr>
          <p:cNvPicPr>
            <a:picLocks noChangeAspect="1"/>
          </p:cNvPicPr>
          <p:nvPr/>
        </p:nvPicPr>
        <p:blipFill>
          <a:blip r:embed="rId12"/>
          <a:stretch>
            <a:fillRect/>
          </a:stretch>
        </p:blipFill>
        <p:spPr>
          <a:xfrm>
            <a:off x="4467151" y="814389"/>
            <a:ext cx="4609019" cy="188969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013586"/>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Implementation Challenges and Solutions</a:t>
            </a:r>
            <a:endParaRPr lang="en-US" sz="2025" dirty="0"/>
          </a:p>
        </p:txBody>
      </p:sp>
      <p:sp>
        <p:nvSpPr>
          <p:cNvPr id="4" name="Text 1"/>
          <p:cNvSpPr/>
          <p:nvPr/>
        </p:nvSpPr>
        <p:spPr>
          <a:xfrm>
            <a:off x="214313" y="742950"/>
            <a:ext cx="4286250" cy="720068"/>
          </a:xfrm>
          <a:prstGeom prst="rect">
            <a:avLst/>
          </a:prstGeom>
          <a:noFill/>
          <a:ln/>
        </p:spPr>
        <p:txBody>
          <a:bodyPr wrap="squar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Despite the clear benefits, implementing effective data lifecycle management and governance faces significant challenges. Understanding these obstacles and having strategies to overcome them is essential for success. </a:t>
            </a:r>
            <a:endParaRPr lang="en-US" sz="942" dirty="0"/>
          </a:p>
        </p:txBody>
      </p:sp>
      <p:sp>
        <p:nvSpPr>
          <p:cNvPr id="5" name="Shape 2"/>
          <p:cNvSpPr/>
          <p:nvPr/>
        </p:nvSpPr>
        <p:spPr>
          <a:xfrm>
            <a:off x="214313" y="1677330"/>
            <a:ext cx="4286250" cy="1800225"/>
          </a:xfrm>
          <a:prstGeom prst="rect">
            <a:avLst/>
          </a:prstGeom>
          <a:solidFill>
            <a:srgbClr val="E74C3C">
              <a:alpha val="10000"/>
            </a:srgbClr>
          </a:solidFill>
          <a:ln/>
        </p:spPr>
      </p:sp>
      <p:sp>
        <p:nvSpPr>
          <p:cNvPr id="6" name="Shape 3"/>
          <p:cNvSpPr/>
          <p:nvPr/>
        </p:nvSpPr>
        <p:spPr>
          <a:xfrm>
            <a:off x="214313" y="1677330"/>
            <a:ext cx="28575" cy="1800225"/>
          </a:xfrm>
          <a:prstGeom prst="rect">
            <a:avLst/>
          </a:prstGeom>
          <a:solidFill>
            <a:srgbClr val="E74C3C"/>
          </a:solidFill>
          <a:ln/>
        </p:spPr>
      </p:sp>
      <p:sp>
        <p:nvSpPr>
          <p:cNvPr id="7" name="Text 4"/>
          <p:cNvSpPr/>
          <p:nvPr/>
        </p:nvSpPr>
        <p:spPr>
          <a:xfrm>
            <a:off x="300038" y="1763055"/>
            <a:ext cx="4114800"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Common Implementation Challenges</a:t>
            </a:r>
            <a:endParaRPr lang="en-US" sz="1046" dirty="0"/>
          </a:p>
        </p:txBody>
      </p:sp>
      <p:pic>
        <p:nvPicPr>
          <p:cNvPr id="8" name="Image 1" descr="preencoded.png"/>
          <p:cNvPicPr>
            <a:picLocks noChangeAspect="1"/>
          </p:cNvPicPr>
          <p:nvPr/>
        </p:nvPicPr>
        <p:blipFill>
          <a:blip r:embed="rId4"/>
          <a:stretch>
            <a:fillRect/>
          </a:stretch>
        </p:blipFill>
        <p:spPr>
          <a:xfrm>
            <a:off x="300038" y="2070236"/>
            <a:ext cx="114300" cy="114300"/>
          </a:xfrm>
          <a:prstGeom prst="rect">
            <a:avLst/>
          </a:prstGeom>
        </p:spPr>
      </p:pic>
      <p:sp>
        <p:nvSpPr>
          <p:cNvPr id="9" name="Text 5"/>
          <p:cNvSpPr/>
          <p:nvPr/>
        </p:nvSpPr>
        <p:spPr>
          <a:xfrm>
            <a:off x="471488" y="2055949"/>
            <a:ext cx="594829"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Data Silos:</a:t>
            </a:r>
            <a:endParaRPr lang="en-US" sz="837" dirty="0"/>
          </a:p>
        </p:txBody>
      </p:sp>
      <p:sp>
        <p:nvSpPr>
          <p:cNvPr id="10" name="Text 6"/>
          <p:cNvSpPr/>
          <p:nvPr/>
        </p:nvSpPr>
        <p:spPr>
          <a:xfrm>
            <a:off x="1066316" y="2055949"/>
            <a:ext cx="1222921"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Disconnected systems </a:t>
            </a:r>
            <a:endParaRPr lang="en-US" sz="837" dirty="0"/>
          </a:p>
        </p:txBody>
      </p:sp>
      <p:sp>
        <p:nvSpPr>
          <p:cNvPr id="11" name="Text 7"/>
          <p:cNvSpPr/>
          <p:nvPr/>
        </p:nvSpPr>
        <p:spPr>
          <a:xfrm>
            <a:off x="471488" y="2227399"/>
            <a:ext cx="930418"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and departments</a:t>
            </a:r>
            <a:endParaRPr lang="en-US" sz="837" dirty="0"/>
          </a:p>
        </p:txBody>
      </p:sp>
      <p:pic>
        <p:nvPicPr>
          <p:cNvPr id="12" name="Image 2" descr="preencoded.png"/>
          <p:cNvPicPr>
            <a:picLocks noChangeAspect="1"/>
          </p:cNvPicPr>
          <p:nvPr/>
        </p:nvPicPr>
        <p:blipFill>
          <a:blip r:embed="rId4"/>
          <a:stretch>
            <a:fillRect/>
          </a:stretch>
        </p:blipFill>
        <p:spPr>
          <a:xfrm>
            <a:off x="2393156" y="2070236"/>
            <a:ext cx="114300" cy="114300"/>
          </a:xfrm>
          <a:prstGeom prst="rect">
            <a:avLst/>
          </a:prstGeom>
        </p:spPr>
      </p:pic>
      <p:sp>
        <p:nvSpPr>
          <p:cNvPr id="13" name="Text 8"/>
          <p:cNvSpPr/>
          <p:nvPr/>
        </p:nvSpPr>
        <p:spPr>
          <a:xfrm>
            <a:off x="2564606" y="2055949"/>
            <a:ext cx="930641"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Legacy Systems:</a:t>
            </a:r>
            <a:endParaRPr lang="en-US" sz="837" dirty="0"/>
          </a:p>
        </p:txBody>
      </p:sp>
      <p:sp>
        <p:nvSpPr>
          <p:cNvPr id="14" name="Text 9"/>
          <p:cNvSpPr/>
          <p:nvPr/>
        </p:nvSpPr>
        <p:spPr>
          <a:xfrm>
            <a:off x="3495247" y="2055949"/>
            <a:ext cx="541334"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Outdated </a:t>
            </a:r>
            <a:endParaRPr lang="en-US" sz="837" dirty="0"/>
          </a:p>
        </p:txBody>
      </p:sp>
      <p:sp>
        <p:nvSpPr>
          <p:cNvPr id="15" name="Text 10"/>
          <p:cNvSpPr/>
          <p:nvPr/>
        </p:nvSpPr>
        <p:spPr>
          <a:xfrm>
            <a:off x="2564606" y="2227399"/>
            <a:ext cx="1223814"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technology constraints</a:t>
            </a:r>
            <a:endParaRPr lang="en-US" sz="837" dirty="0"/>
          </a:p>
        </p:txBody>
      </p:sp>
      <p:pic>
        <p:nvPicPr>
          <p:cNvPr id="16" name="Image 3" descr="preencoded.png"/>
          <p:cNvPicPr>
            <a:picLocks noChangeAspect="1"/>
          </p:cNvPicPr>
          <p:nvPr/>
        </p:nvPicPr>
        <p:blipFill>
          <a:blip r:embed="rId4"/>
          <a:stretch>
            <a:fillRect/>
          </a:stretch>
        </p:blipFill>
        <p:spPr>
          <a:xfrm>
            <a:off x="300038" y="2541724"/>
            <a:ext cx="114300" cy="114300"/>
          </a:xfrm>
          <a:prstGeom prst="rect">
            <a:avLst/>
          </a:prstGeom>
        </p:spPr>
      </p:pic>
      <p:sp>
        <p:nvSpPr>
          <p:cNvPr id="17" name="Text 11"/>
          <p:cNvSpPr/>
          <p:nvPr/>
        </p:nvSpPr>
        <p:spPr>
          <a:xfrm>
            <a:off x="471488" y="2527436"/>
            <a:ext cx="1255821"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Resistance to Change:</a:t>
            </a:r>
            <a:endParaRPr lang="en-US" sz="837" dirty="0"/>
          </a:p>
        </p:txBody>
      </p:sp>
      <p:sp>
        <p:nvSpPr>
          <p:cNvPr id="18" name="Text 12"/>
          <p:cNvSpPr/>
          <p:nvPr/>
        </p:nvSpPr>
        <p:spPr>
          <a:xfrm>
            <a:off x="1727309" y="2527436"/>
            <a:ext cx="452540"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Cultural </a:t>
            </a:r>
            <a:endParaRPr lang="en-US" sz="837" dirty="0"/>
          </a:p>
        </p:txBody>
      </p:sp>
      <p:sp>
        <p:nvSpPr>
          <p:cNvPr id="19" name="Text 13"/>
          <p:cNvSpPr/>
          <p:nvPr/>
        </p:nvSpPr>
        <p:spPr>
          <a:xfrm>
            <a:off x="471488" y="2698886"/>
            <a:ext cx="424746"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barriers</a:t>
            </a:r>
            <a:endParaRPr lang="en-US" sz="837" dirty="0"/>
          </a:p>
        </p:txBody>
      </p:sp>
      <p:pic>
        <p:nvPicPr>
          <p:cNvPr id="20" name="Image 4" descr="preencoded.png"/>
          <p:cNvPicPr>
            <a:picLocks noChangeAspect="1"/>
          </p:cNvPicPr>
          <p:nvPr/>
        </p:nvPicPr>
        <p:blipFill>
          <a:blip r:embed="rId4"/>
          <a:stretch>
            <a:fillRect/>
          </a:stretch>
        </p:blipFill>
        <p:spPr>
          <a:xfrm>
            <a:off x="2393156" y="2541724"/>
            <a:ext cx="114300" cy="114300"/>
          </a:xfrm>
          <a:prstGeom prst="rect">
            <a:avLst/>
          </a:prstGeom>
        </p:spPr>
      </p:pic>
      <p:sp>
        <p:nvSpPr>
          <p:cNvPr id="21" name="Text 14"/>
          <p:cNvSpPr/>
          <p:nvPr/>
        </p:nvSpPr>
        <p:spPr>
          <a:xfrm>
            <a:off x="2564606" y="2527436"/>
            <a:ext cx="1243933"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Resource Constraints:</a:t>
            </a:r>
            <a:endParaRPr lang="en-US" sz="837" dirty="0"/>
          </a:p>
        </p:txBody>
      </p:sp>
      <p:sp>
        <p:nvSpPr>
          <p:cNvPr id="22" name="Text 15"/>
          <p:cNvSpPr/>
          <p:nvPr/>
        </p:nvSpPr>
        <p:spPr>
          <a:xfrm>
            <a:off x="3808540" y="2527436"/>
            <a:ext cx="420979"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Budget </a:t>
            </a:r>
            <a:endParaRPr lang="en-US" sz="837" dirty="0"/>
          </a:p>
        </p:txBody>
      </p:sp>
      <p:sp>
        <p:nvSpPr>
          <p:cNvPr id="23" name="Text 16"/>
          <p:cNvSpPr/>
          <p:nvPr/>
        </p:nvSpPr>
        <p:spPr>
          <a:xfrm>
            <a:off x="2564606" y="2698886"/>
            <a:ext cx="643970"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and staffing</a:t>
            </a:r>
            <a:endParaRPr lang="en-US" sz="837" dirty="0"/>
          </a:p>
        </p:txBody>
      </p:sp>
      <p:pic>
        <p:nvPicPr>
          <p:cNvPr id="24" name="Image 5" descr="preencoded.png"/>
          <p:cNvPicPr>
            <a:picLocks noChangeAspect="1"/>
          </p:cNvPicPr>
          <p:nvPr/>
        </p:nvPicPr>
        <p:blipFill>
          <a:blip r:embed="rId4"/>
          <a:stretch>
            <a:fillRect/>
          </a:stretch>
        </p:blipFill>
        <p:spPr>
          <a:xfrm>
            <a:off x="300038" y="3013211"/>
            <a:ext cx="114300" cy="114300"/>
          </a:xfrm>
          <a:prstGeom prst="rect">
            <a:avLst/>
          </a:prstGeom>
        </p:spPr>
      </p:pic>
      <p:sp>
        <p:nvSpPr>
          <p:cNvPr id="25" name="Text 17"/>
          <p:cNvSpPr/>
          <p:nvPr/>
        </p:nvSpPr>
        <p:spPr>
          <a:xfrm>
            <a:off x="471488" y="2998924"/>
            <a:ext cx="581685"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Skill Gaps:</a:t>
            </a:r>
            <a:endParaRPr lang="en-US" sz="837" dirty="0"/>
          </a:p>
        </p:txBody>
      </p:sp>
      <p:sp>
        <p:nvSpPr>
          <p:cNvPr id="26" name="Text 18"/>
          <p:cNvSpPr/>
          <p:nvPr/>
        </p:nvSpPr>
        <p:spPr>
          <a:xfrm>
            <a:off x="1053173" y="2998924"/>
            <a:ext cx="1201657"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Lack of data expertise</a:t>
            </a:r>
            <a:endParaRPr lang="en-US" sz="837" dirty="0"/>
          </a:p>
        </p:txBody>
      </p:sp>
      <p:pic>
        <p:nvPicPr>
          <p:cNvPr id="27" name="Image 6" descr="preencoded.png"/>
          <p:cNvPicPr>
            <a:picLocks noChangeAspect="1"/>
          </p:cNvPicPr>
          <p:nvPr/>
        </p:nvPicPr>
        <p:blipFill>
          <a:blip r:embed="rId4"/>
          <a:stretch>
            <a:fillRect/>
          </a:stretch>
        </p:blipFill>
        <p:spPr>
          <a:xfrm>
            <a:off x="2393156" y="3013211"/>
            <a:ext cx="114300" cy="114300"/>
          </a:xfrm>
          <a:prstGeom prst="rect">
            <a:avLst/>
          </a:prstGeom>
        </p:spPr>
      </p:pic>
      <p:sp>
        <p:nvSpPr>
          <p:cNvPr id="28" name="Text 19"/>
          <p:cNvSpPr/>
          <p:nvPr/>
        </p:nvSpPr>
        <p:spPr>
          <a:xfrm>
            <a:off x="2564606" y="2998924"/>
            <a:ext cx="724560"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Scope Creep:</a:t>
            </a:r>
            <a:endParaRPr lang="en-US" sz="837" dirty="0"/>
          </a:p>
        </p:txBody>
      </p:sp>
      <p:sp>
        <p:nvSpPr>
          <p:cNvPr id="29" name="Text 20"/>
          <p:cNvSpPr/>
          <p:nvPr/>
        </p:nvSpPr>
        <p:spPr>
          <a:xfrm>
            <a:off x="3289167" y="2998924"/>
            <a:ext cx="882058"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Trying to do too </a:t>
            </a:r>
            <a:endParaRPr lang="en-US" sz="837" dirty="0"/>
          </a:p>
        </p:txBody>
      </p:sp>
      <p:sp>
        <p:nvSpPr>
          <p:cNvPr id="30" name="Text 21"/>
          <p:cNvSpPr/>
          <p:nvPr/>
        </p:nvSpPr>
        <p:spPr>
          <a:xfrm>
            <a:off x="2564606" y="3170374"/>
            <a:ext cx="726960"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much at once</a:t>
            </a:r>
            <a:endParaRPr lang="en-US" sz="837" dirty="0"/>
          </a:p>
        </p:txBody>
      </p:sp>
      <p:sp>
        <p:nvSpPr>
          <p:cNvPr id="31" name="Shape 22"/>
          <p:cNvSpPr/>
          <p:nvPr/>
        </p:nvSpPr>
        <p:spPr>
          <a:xfrm>
            <a:off x="214313" y="3691868"/>
            <a:ext cx="4286250" cy="1828800"/>
          </a:xfrm>
          <a:prstGeom prst="rect">
            <a:avLst/>
          </a:prstGeom>
          <a:solidFill>
            <a:srgbClr val="3498DB">
              <a:alpha val="10000"/>
            </a:srgbClr>
          </a:solidFill>
          <a:ln/>
        </p:spPr>
      </p:sp>
      <p:sp>
        <p:nvSpPr>
          <p:cNvPr id="32" name="Shape 23"/>
          <p:cNvSpPr/>
          <p:nvPr/>
        </p:nvSpPr>
        <p:spPr>
          <a:xfrm>
            <a:off x="214313" y="3691868"/>
            <a:ext cx="28575" cy="1828800"/>
          </a:xfrm>
          <a:prstGeom prst="rect">
            <a:avLst/>
          </a:prstGeom>
          <a:solidFill>
            <a:srgbClr val="3498DB"/>
          </a:solidFill>
          <a:ln/>
        </p:spPr>
      </p:sp>
      <p:sp>
        <p:nvSpPr>
          <p:cNvPr id="33" name="Text 24"/>
          <p:cNvSpPr/>
          <p:nvPr/>
        </p:nvSpPr>
        <p:spPr>
          <a:xfrm>
            <a:off x="300038" y="3777593"/>
            <a:ext cx="4114800"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Practical Solutions and Best Practices</a:t>
            </a:r>
            <a:endParaRPr lang="en-US" sz="1046" dirty="0"/>
          </a:p>
        </p:txBody>
      </p:sp>
      <p:pic>
        <p:nvPicPr>
          <p:cNvPr id="34" name="Image 7" descr="preencoded.png"/>
          <p:cNvPicPr>
            <a:picLocks noChangeAspect="1"/>
          </p:cNvPicPr>
          <p:nvPr/>
        </p:nvPicPr>
        <p:blipFill>
          <a:blip r:embed="rId5"/>
          <a:stretch>
            <a:fillRect/>
          </a:stretch>
        </p:blipFill>
        <p:spPr>
          <a:xfrm>
            <a:off x="300038" y="4084774"/>
            <a:ext cx="114300" cy="114300"/>
          </a:xfrm>
          <a:prstGeom prst="rect">
            <a:avLst/>
          </a:prstGeom>
        </p:spPr>
      </p:pic>
      <p:sp>
        <p:nvSpPr>
          <p:cNvPr id="35" name="Text 25"/>
          <p:cNvSpPr/>
          <p:nvPr/>
        </p:nvSpPr>
        <p:spPr>
          <a:xfrm>
            <a:off x="471488" y="4070486"/>
            <a:ext cx="659402"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Start Small:</a:t>
            </a:r>
            <a:endParaRPr lang="en-US" sz="837" dirty="0"/>
          </a:p>
        </p:txBody>
      </p:sp>
      <p:sp>
        <p:nvSpPr>
          <p:cNvPr id="36" name="Text 26"/>
          <p:cNvSpPr/>
          <p:nvPr/>
        </p:nvSpPr>
        <p:spPr>
          <a:xfrm>
            <a:off x="1130889" y="4070486"/>
            <a:ext cx="2688003"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Begin with high-value, manageable data domains</a:t>
            </a:r>
            <a:endParaRPr lang="en-US" sz="837" dirty="0"/>
          </a:p>
        </p:txBody>
      </p:sp>
      <p:pic>
        <p:nvPicPr>
          <p:cNvPr id="37" name="Image 8" descr="preencoded.png"/>
          <p:cNvPicPr>
            <a:picLocks noChangeAspect="1"/>
          </p:cNvPicPr>
          <p:nvPr/>
        </p:nvPicPr>
        <p:blipFill>
          <a:blip r:embed="rId5"/>
          <a:stretch>
            <a:fillRect/>
          </a:stretch>
        </p:blipFill>
        <p:spPr>
          <a:xfrm>
            <a:off x="300038" y="4313374"/>
            <a:ext cx="114300" cy="114300"/>
          </a:xfrm>
          <a:prstGeom prst="rect">
            <a:avLst/>
          </a:prstGeom>
        </p:spPr>
      </p:pic>
      <p:sp>
        <p:nvSpPr>
          <p:cNvPr id="38" name="Text 27"/>
          <p:cNvSpPr/>
          <p:nvPr/>
        </p:nvSpPr>
        <p:spPr>
          <a:xfrm>
            <a:off x="471488" y="4299086"/>
            <a:ext cx="1308283"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Executive Sponsorship:</a:t>
            </a:r>
            <a:endParaRPr lang="en-US" sz="837" dirty="0"/>
          </a:p>
        </p:txBody>
      </p:sp>
      <p:sp>
        <p:nvSpPr>
          <p:cNvPr id="39" name="Text 28"/>
          <p:cNvSpPr/>
          <p:nvPr/>
        </p:nvSpPr>
        <p:spPr>
          <a:xfrm>
            <a:off x="1779770" y="4299086"/>
            <a:ext cx="2134670"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Secure leadership support and visibility</a:t>
            </a:r>
            <a:endParaRPr lang="en-US" sz="837" dirty="0"/>
          </a:p>
        </p:txBody>
      </p:sp>
      <p:pic>
        <p:nvPicPr>
          <p:cNvPr id="40" name="Image 9" descr="preencoded.png"/>
          <p:cNvPicPr>
            <a:picLocks noChangeAspect="1"/>
          </p:cNvPicPr>
          <p:nvPr/>
        </p:nvPicPr>
        <p:blipFill>
          <a:blip r:embed="rId5"/>
          <a:stretch>
            <a:fillRect/>
          </a:stretch>
        </p:blipFill>
        <p:spPr>
          <a:xfrm>
            <a:off x="300038" y="4541974"/>
            <a:ext cx="114300" cy="114300"/>
          </a:xfrm>
          <a:prstGeom prst="rect">
            <a:avLst/>
          </a:prstGeom>
        </p:spPr>
      </p:pic>
      <p:sp>
        <p:nvSpPr>
          <p:cNvPr id="41" name="Text 29"/>
          <p:cNvSpPr/>
          <p:nvPr/>
        </p:nvSpPr>
        <p:spPr>
          <a:xfrm>
            <a:off x="471488" y="4527686"/>
            <a:ext cx="1259588"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Change Management:</a:t>
            </a:r>
            <a:endParaRPr lang="en-US" sz="837" dirty="0"/>
          </a:p>
        </p:txBody>
      </p:sp>
      <p:sp>
        <p:nvSpPr>
          <p:cNvPr id="42" name="Text 30"/>
          <p:cNvSpPr/>
          <p:nvPr/>
        </p:nvSpPr>
        <p:spPr>
          <a:xfrm>
            <a:off x="1731076" y="4527686"/>
            <a:ext cx="2061056"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Focus on communication and training</a:t>
            </a:r>
            <a:endParaRPr lang="en-US" sz="837" dirty="0"/>
          </a:p>
        </p:txBody>
      </p:sp>
      <p:pic>
        <p:nvPicPr>
          <p:cNvPr id="43" name="Image 10" descr="preencoded.png"/>
          <p:cNvPicPr>
            <a:picLocks noChangeAspect="1"/>
          </p:cNvPicPr>
          <p:nvPr/>
        </p:nvPicPr>
        <p:blipFill>
          <a:blip r:embed="rId5"/>
          <a:stretch>
            <a:fillRect/>
          </a:stretch>
        </p:blipFill>
        <p:spPr>
          <a:xfrm>
            <a:off x="300038" y="4770574"/>
            <a:ext cx="114300" cy="114300"/>
          </a:xfrm>
          <a:prstGeom prst="rect">
            <a:avLst/>
          </a:prstGeom>
        </p:spPr>
      </p:pic>
      <p:sp>
        <p:nvSpPr>
          <p:cNvPr id="44" name="Text 31"/>
          <p:cNvSpPr/>
          <p:nvPr/>
        </p:nvSpPr>
        <p:spPr>
          <a:xfrm>
            <a:off x="471488" y="4756286"/>
            <a:ext cx="1133289"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Demonstrate Value:</a:t>
            </a:r>
            <a:endParaRPr lang="en-US" sz="837" dirty="0"/>
          </a:p>
        </p:txBody>
      </p:sp>
      <p:sp>
        <p:nvSpPr>
          <p:cNvPr id="45" name="Text 32"/>
          <p:cNvSpPr/>
          <p:nvPr/>
        </p:nvSpPr>
        <p:spPr>
          <a:xfrm>
            <a:off x="1604776" y="4756286"/>
            <a:ext cx="2041187"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Show quick wins and business impact</a:t>
            </a:r>
            <a:endParaRPr lang="en-US" sz="837" dirty="0"/>
          </a:p>
        </p:txBody>
      </p:sp>
      <p:pic>
        <p:nvPicPr>
          <p:cNvPr id="46" name="Image 11" descr="preencoded.png"/>
          <p:cNvPicPr>
            <a:picLocks noChangeAspect="1"/>
          </p:cNvPicPr>
          <p:nvPr/>
        </p:nvPicPr>
        <p:blipFill>
          <a:blip r:embed="rId5"/>
          <a:stretch>
            <a:fillRect/>
          </a:stretch>
        </p:blipFill>
        <p:spPr>
          <a:xfrm>
            <a:off x="300038" y="4999174"/>
            <a:ext cx="114300" cy="114300"/>
          </a:xfrm>
          <a:prstGeom prst="rect">
            <a:avLst/>
          </a:prstGeom>
        </p:spPr>
      </p:pic>
      <p:sp>
        <p:nvSpPr>
          <p:cNvPr id="47" name="Text 33"/>
          <p:cNvSpPr/>
          <p:nvPr/>
        </p:nvSpPr>
        <p:spPr>
          <a:xfrm>
            <a:off x="471488" y="4984886"/>
            <a:ext cx="1021752"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Phased Approach:</a:t>
            </a:r>
            <a:endParaRPr lang="en-US" sz="837" dirty="0"/>
          </a:p>
        </p:txBody>
      </p:sp>
      <p:sp>
        <p:nvSpPr>
          <p:cNvPr id="48" name="Text 34"/>
          <p:cNvSpPr/>
          <p:nvPr/>
        </p:nvSpPr>
        <p:spPr>
          <a:xfrm>
            <a:off x="1493239" y="4984886"/>
            <a:ext cx="2547417"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Implement incrementally with clear milestones</a:t>
            </a:r>
            <a:endParaRPr lang="en-US" sz="837" dirty="0"/>
          </a:p>
        </p:txBody>
      </p:sp>
      <p:pic>
        <p:nvPicPr>
          <p:cNvPr id="49" name="Image 12" descr="preencoded.png"/>
          <p:cNvPicPr>
            <a:picLocks noChangeAspect="1"/>
          </p:cNvPicPr>
          <p:nvPr/>
        </p:nvPicPr>
        <p:blipFill>
          <a:blip r:embed="rId5"/>
          <a:stretch>
            <a:fillRect/>
          </a:stretch>
        </p:blipFill>
        <p:spPr>
          <a:xfrm>
            <a:off x="300038" y="5227774"/>
            <a:ext cx="114300" cy="114300"/>
          </a:xfrm>
          <a:prstGeom prst="rect">
            <a:avLst/>
          </a:prstGeom>
        </p:spPr>
      </p:pic>
      <p:sp>
        <p:nvSpPr>
          <p:cNvPr id="50" name="Text 35"/>
          <p:cNvSpPr/>
          <p:nvPr/>
        </p:nvSpPr>
        <p:spPr>
          <a:xfrm>
            <a:off x="471488" y="5213486"/>
            <a:ext cx="718505"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Automation:</a:t>
            </a:r>
            <a:endParaRPr lang="en-US" sz="837" dirty="0"/>
          </a:p>
        </p:txBody>
      </p:sp>
      <p:sp>
        <p:nvSpPr>
          <p:cNvPr id="51" name="Text 36"/>
          <p:cNvSpPr/>
          <p:nvPr/>
        </p:nvSpPr>
        <p:spPr>
          <a:xfrm>
            <a:off x="1189992" y="5213486"/>
            <a:ext cx="3057888" cy="155377"/>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Use tools to reduce manual effort and increase adoption</a:t>
            </a:r>
            <a:endParaRPr lang="en-US" sz="837" dirty="0"/>
          </a:p>
        </p:txBody>
      </p:sp>
      <p:pic>
        <p:nvPicPr>
          <p:cNvPr id="52" name="Image 13" descr="preencoded.png"/>
          <p:cNvPicPr>
            <a:picLocks noChangeAspect="1"/>
          </p:cNvPicPr>
          <p:nvPr/>
        </p:nvPicPr>
        <p:blipFill>
          <a:blip r:embed="rId6"/>
          <a:stretch>
            <a:fillRect/>
          </a:stretch>
        </p:blipFill>
        <p:spPr>
          <a:xfrm>
            <a:off x="5134794" y="1778068"/>
            <a:ext cx="3214688" cy="2500313"/>
          </a:xfrm>
          <a:prstGeom prst="rect">
            <a:avLst/>
          </a:prstGeom>
        </p:spPr>
      </p:pic>
      <p:sp>
        <p:nvSpPr>
          <p:cNvPr id="53" name="Text 37"/>
          <p:cNvSpPr/>
          <p:nvPr/>
        </p:nvSpPr>
        <p:spPr>
          <a:xfrm>
            <a:off x="5134794" y="4335531"/>
            <a:ext cx="330353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Data Governance Implementation Roadmap with Challenge Mitigation</a:t>
            </a:r>
            <a:endParaRPr lang="en-US" sz="732" dirty="0"/>
          </a:p>
        </p:txBody>
      </p:sp>
      <p:sp>
        <p:nvSpPr>
          <p:cNvPr id="54" name="Text 38"/>
          <p:cNvSpPr/>
          <p:nvPr/>
        </p:nvSpPr>
        <p:spPr>
          <a:xfrm>
            <a:off x="214313" y="5627824"/>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20 </a:t>
            </a:r>
            <a:endParaRPr lang="en-US" sz="837" dirty="0"/>
          </a:p>
        </p:txBody>
      </p:sp>
      <p:pic>
        <p:nvPicPr>
          <p:cNvPr id="56" name="Picture 55">
            <a:extLst>
              <a:ext uri="{FF2B5EF4-FFF2-40B4-BE49-F238E27FC236}">
                <a16:creationId xmlns:a16="http://schemas.microsoft.com/office/drawing/2014/main" id="{9F7C2F72-F112-669E-F004-9187E1F3E1EC}"/>
              </a:ext>
            </a:extLst>
          </p:cNvPr>
          <p:cNvPicPr>
            <a:picLocks noChangeAspect="1"/>
          </p:cNvPicPr>
          <p:nvPr/>
        </p:nvPicPr>
        <p:blipFill>
          <a:blip r:embed="rId7"/>
          <a:stretch>
            <a:fillRect/>
          </a:stretch>
        </p:blipFill>
        <p:spPr>
          <a:xfrm>
            <a:off x="4576548" y="1720918"/>
            <a:ext cx="4507599" cy="234770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1722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Resources and References</a:t>
            </a:r>
            <a:endParaRPr lang="en-US" sz="2025" dirty="0"/>
          </a:p>
        </p:txBody>
      </p:sp>
      <p:pic>
        <p:nvPicPr>
          <p:cNvPr id="4" name="Image 1" descr="preencoded.png"/>
          <p:cNvPicPr>
            <a:picLocks noChangeAspect="1"/>
          </p:cNvPicPr>
          <p:nvPr/>
        </p:nvPicPr>
        <p:blipFill>
          <a:blip r:embed="rId4"/>
          <a:stretch>
            <a:fillRect/>
          </a:stretch>
        </p:blipFill>
        <p:spPr>
          <a:xfrm>
            <a:off x="214313" y="782241"/>
            <a:ext cx="137517" cy="157163"/>
          </a:xfrm>
          <a:prstGeom prst="rect">
            <a:avLst/>
          </a:prstGeom>
        </p:spPr>
      </p:pic>
      <p:sp>
        <p:nvSpPr>
          <p:cNvPr id="5" name="Text 1"/>
          <p:cNvSpPr/>
          <p:nvPr/>
        </p:nvSpPr>
        <p:spPr>
          <a:xfrm>
            <a:off x="423267" y="742950"/>
            <a:ext cx="1791184"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Recommended Reading </a:t>
            </a:r>
            <a:endParaRPr lang="en-US" sz="1238" dirty="0"/>
          </a:p>
        </p:txBody>
      </p:sp>
      <p:pic>
        <p:nvPicPr>
          <p:cNvPr id="6" name="Image 2" descr="preencoded.png"/>
          <p:cNvPicPr>
            <a:picLocks noChangeAspect="1"/>
          </p:cNvPicPr>
          <p:nvPr/>
        </p:nvPicPr>
        <p:blipFill>
          <a:blip r:embed="rId5"/>
          <a:stretch>
            <a:fillRect/>
          </a:stretch>
        </p:blipFill>
        <p:spPr>
          <a:xfrm>
            <a:off x="214313" y="1071563"/>
            <a:ext cx="85725" cy="114300"/>
          </a:xfrm>
          <a:prstGeom prst="rect">
            <a:avLst/>
          </a:prstGeom>
        </p:spPr>
      </p:pic>
      <p:sp>
        <p:nvSpPr>
          <p:cNvPr id="7" name="Text 2"/>
          <p:cNvSpPr/>
          <p:nvPr/>
        </p:nvSpPr>
        <p:spPr>
          <a:xfrm>
            <a:off x="371475" y="1057275"/>
            <a:ext cx="3650875"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"Data Governance: How to Design, Deploy, and Sustain an Effective </a:t>
            </a:r>
            <a:endParaRPr lang="en-US" sz="837" dirty="0"/>
          </a:p>
        </p:txBody>
      </p:sp>
      <p:sp>
        <p:nvSpPr>
          <p:cNvPr id="8" name="Text 3"/>
          <p:cNvSpPr/>
          <p:nvPr/>
        </p:nvSpPr>
        <p:spPr>
          <a:xfrm>
            <a:off x="371475" y="1228725"/>
            <a:ext cx="524759"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Program"</a:t>
            </a:r>
            <a:endParaRPr lang="en-US" sz="837" dirty="0"/>
          </a:p>
        </p:txBody>
      </p:sp>
      <p:sp>
        <p:nvSpPr>
          <p:cNvPr id="9" name="Text 4"/>
          <p:cNvSpPr/>
          <p:nvPr/>
        </p:nvSpPr>
        <p:spPr>
          <a:xfrm>
            <a:off x="961672" y="1228725"/>
            <a:ext cx="727993" cy="155377"/>
          </a:xfrm>
          <a:prstGeom prst="rect">
            <a:avLst/>
          </a:prstGeom>
          <a:noFill/>
          <a:ln/>
        </p:spPr>
        <p:txBody>
          <a:bodyPr wrap="none" lIns="0" tIns="0" rIns="0" bIns="0" rtlCol="0" anchor="ctr">
            <a:spAutoFit/>
          </a:bodyPr>
          <a:lstStyle/>
          <a:p>
            <a:pPr marL="0" indent="0">
              <a:buNone/>
            </a:pPr>
            <a:r>
              <a:rPr lang="en-US" sz="837" i="1" dirty="0">
                <a:solidFill>
                  <a:srgbClr val="7F8C8D"/>
                </a:solidFill>
                <a:latin typeface="Noto Sans" pitchFamily="34" charset="0"/>
                <a:ea typeface="Noto Sans" pitchFamily="34" charset="-122"/>
                <a:cs typeface="Noto Sans" pitchFamily="34" charset="-120"/>
              </a:rPr>
              <a:t>by John Ladley</a:t>
            </a:r>
            <a:endParaRPr lang="en-US" sz="837" dirty="0"/>
          </a:p>
        </p:txBody>
      </p:sp>
      <p:pic>
        <p:nvPicPr>
          <p:cNvPr id="10" name="Image 3" descr="preencoded.png"/>
          <p:cNvPicPr>
            <a:picLocks noChangeAspect="1"/>
          </p:cNvPicPr>
          <p:nvPr/>
        </p:nvPicPr>
        <p:blipFill>
          <a:blip r:embed="rId5"/>
          <a:stretch>
            <a:fillRect/>
          </a:stretch>
        </p:blipFill>
        <p:spPr>
          <a:xfrm>
            <a:off x="214313" y="1471613"/>
            <a:ext cx="85725" cy="114300"/>
          </a:xfrm>
          <a:prstGeom prst="rect">
            <a:avLst/>
          </a:prstGeom>
        </p:spPr>
      </p:pic>
      <p:sp>
        <p:nvSpPr>
          <p:cNvPr id="11" name="Text 5"/>
          <p:cNvSpPr/>
          <p:nvPr/>
        </p:nvSpPr>
        <p:spPr>
          <a:xfrm>
            <a:off x="371475" y="1457325"/>
            <a:ext cx="3060957"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"DAMA-DMBOK: Data Management Body of Knowledge"</a:t>
            </a:r>
            <a:endParaRPr lang="en-US" sz="837" dirty="0"/>
          </a:p>
        </p:txBody>
      </p:sp>
      <p:sp>
        <p:nvSpPr>
          <p:cNvPr id="12" name="Text 6"/>
          <p:cNvSpPr/>
          <p:nvPr/>
        </p:nvSpPr>
        <p:spPr>
          <a:xfrm>
            <a:off x="3497870" y="1457325"/>
            <a:ext cx="445564" cy="155377"/>
          </a:xfrm>
          <a:prstGeom prst="rect">
            <a:avLst/>
          </a:prstGeom>
          <a:noFill/>
          <a:ln/>
        </p:spPr>
        <p:txBody>
          <a:bodyPr wrap="none" lIns="0" tIns="0" rIns="0" bIns="0" rtlCol="0" anchor="ctr">
            <a:spAutoFit/>
          </a:bodyPr>
          <a:lstStyle/>
          <a:p>
            <a:pPr marL="0" indent="0">
              <a:buNone/>
            </a:pPr>
            <a:r>
              <a:rPr lang="en-US" sz="837" i="1" dirty="0">
                <a:solidFill>
                  <a:srgbClr val="7F8C8D"/>
                </a:solidFill>
                <a:latin typeface="Noto Sans" pitchFamily="34" charset="0"/>
                <a:ea typeface="Noto Sans" pitchFamily="34" charset="-122"/>
                <a:cs typeface="Noto Sans" pitchFamily="34" charset="-120"/>
              </a:rPr>
              <a:t>by DAMA </a:t>
            </a:r>
            <a:endParaRPr lang="en-US" sz="837" dirty="0"/>
          </a:p>
        </p:txBody>
      </p:sp>
      <p:sp>
        <p:nvSpPr>
          <p:cNvPr id="13" name="Text 7"/>
          <p:cNvSpPr/>
          <p:nvPr/>
        </p:nvSpPr>
        <p:spPr>
          <a:xfrm>
            <a:off x="371475" y="1628775"/>
            <a:ext cx="667187" cy="155377"/>
          </a:xfrm>
          <a:prstGeom prst="rect">
            <a:avLst/>
          </a:prstGeom>
          <a:noFill/>
          <a:ln/>
        </p:spPr>
        <p:txBody>
          <a:bodyPr wrap="none" lIns="0" tIns="0" rIns="0" bIns="0" rtlCol="0" anchor="ctr">
            <a:spAutoFit/>
          </a:bodyPr>
          <a:lstStyle/>
          <a:p>
            <a:pPr marL="0" indent="0">
              <a:buNone/>
            </a:pPr>
            <a:r>
              <a:rPr lang="en-US" sz="837" i="1" dirty="0">
                <a:solidFill>
                  <a:srgbClr val="7F8C8D"/>
                </a:solidFill>
                <a:latin typeface="Noto Sans" pitchFamily="34" charset="0"/>
                <a:ea typeface="Noto Sans" pitchFamily="34" charset="-122"/>
                <a:cs typeface="Noto Sans" pitchFamily="34" charset="-120"/>
              </a:rPr>
              <a:t>International</a:t>
            </a:r>
            <a:endParaRPr lang="en-US" sz="837" dirty="0"/>
          </a:p>
        </p:txBody>
      </p:sp>
      <p:pic>
        <p:nvPicPr>
          <p:cNvPr id="14" name="Image 4" descr="preencoded.png"/>
          <p:cNvPicPr>
            <a:picLocks noChangeAspect="1"/>
          </p:cNvPicPr>
          <p:nvPr/>
        </p:nvPicPr>
        <p:blipFill>
          <a:blip r:embed="rId5"/>
          <a:stretch>
            <a:fillRect/>
          </a:stretch>
        </p:blipFill>
        <p:spPr>
          <a:xfrm>
            <a:off x="214313" y="1871663"/>
            <a:ext cx="85725" cy="114300"/>
          </a:xfrm>
          <a:prstGeom prst="rect">
            <a:avLst/>
          </a:prstGeom>
        </p:spPr>
      </p:pic>
      <p:sp>
        <p:nvSpPr>
          <p:cNvPr id="15" name="Text 8"/>
          <p:cNvSpPr/>
          <p:nvPr/>
        </p:nvSpPr>
        <p:spPr>
          <a:xfrm>
            <a:off x="371475" y="1857375"/>
            <a:ext cx="1787444"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"Non-Invasive Data Governance"</a:t>
            </a:r>
            <a:endParaRPr lang="en-US" sz="837" dirty="0"/>
          </a:p>
        </p:txBody>
      </p:sp>
      <p:sp>
        <p:nvSpPr>
          <p:cNvPr id="16" name="Text 9"/>
          <p:cNvSpPr/>
          <p:nvPr/>
        </p:nvSpPr>
        <p:spPr>
          <a:xfrm>
            <a:off x="2224357" y="1857375"/>
            <a:ext cx="942863" cy="155377"/>
          </a:xfrm>
          <a:prstGeom prst="rect">
            <a:avLst/>
          </a:prstGeom>
          <a:noFill/>
          <a:ln/>
        </p:spPr>
        <p:txBody>
          <a:bodyPr wrap="none" lIns="0" tIns="0" rIns="0" bIns="0" rtlCol="0" anchor="ctr">
            <a:spAutoFit/>
          </a:bodyPr>
          <a:lstStyle/>
          <a:p>
            <a:pPr marL="0" indent="0">
              <a:buNone/>
            </a:pPr>
            <a:r>
              <a:rPr lang="en-US" sz="837" i="1" dirty="0">
                <a:solidFill>
                  <a:srgbClr val="7F8C8D"/>
                </a:solidFill>
                <a:latin typeface="Noto Sans" pitchFamily="34" charset="0"/>
                <a:ea typeface="Noto Sans" pitchFamily="34" charset="-122"/>
                <a:cs typeface="Noto Sans" pitchFamily="34" charset="-120"/>
              </a:rPr>
              <a:t>by Robert S. Seiner</a:t>
            </a:r>
            <a:endParaRPr lang="en-US" sz="837" dirty="0"/>
          </a:p>
        </p:txBody>
      </p:sp>
      <p:pic>
        <p:nvPicPr>
          <p:cNvPr id="17" name="Image 5" descr="preencoded.png"/>
          <p:cNvPicPr>
            <a:picLocks noChangeAspect="1"/>
          </p:cNvPicPr>
          <p:nvPr/>
        </p:nvPicPr>
        <p:blipFill>
          <a:blip r:embed="rId5"/>
          <a:stretch>
            <a:fillRect/>
          </a:stretch>
        </p:blipFill>
        <p:spPr>
          <a:xfrm>
            <a:off x="214313" y="2100263"/>
            <a:ext cx="85725" cy="114300"/>
          </a:xfrm>
          <a:prstGeom prst="rect">
            <a:avLst/>
          </a:prstGeom>
        </p:spPr>
      </p:pic>
      <p:sp>
        <p:nvSpPr>
          <p:cNvPr id="18" name="Text 10"/>
          <p:cNvSpPr/>
          <p:nvPr/>
        </p:nvSpPr>
        <p:spPr>
          <a:xfrm>
            <a:off x="371475" y="2085975"/>
            <a:ext cx="3746088"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"Data Strategy: How to Profit from a World of Big Data, Analytics and </a:t>
            </a:r>
            <a:endParaRPr lang="en-US" sz="837" dirty="0"/>
          </a:p>
        </p:txBody>
      </p:sp>
      <p:sp>
        <p:nvSpPr>
          <p:cNvPr id="19" name="Text 11"/>
          <p:cNvSpPr/>
          <p:nvPr/>
        </p:nvSpPr>
        <p:spPr>
          <a:xfrm>
            <a:off x="371475" y="2257425"/>
            <a:ext cx="1175817" cy="155377"/>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Artificial Intelligence"</a:t>
            </a:r>
            <a:endParaRPr lang="en-US" sz="837" dirty="0"/>
          </a:p>
        </p:txBody>
      </p:sp>
      <p:sp>
        <p:nvSpPr>
          <p:cNvPr id="20" name="Text 12"/>
          <p:cNvSpPr/>
          <p:nvPr/>
        </p:nvSpPr>
        <p:spPr>
          <a:xfrm>
            <a:off x="1612729" y="2257425"/>
            <a:ext cx="840339" cy="155377"/>
          </a:xfrm>
          <a:prstGeom prst="rect">
            <a:avLst/>
          </a:prstGeom>
          <a:noFill/>
          <a:ln/>
        </p:spPr>
        <p:txBody>
          <a:bodyPr wrap="none" lIns="0" tIns="0" rIns="0" bIns="0" rtlCol="0" anchor="ctr">
            <a:spAutoFit/>
          </a:bodyPr>
          <a:lstStyle/>
          <a:p>
            <a:pPr marL="0" indent="0">
              <a:buNone/>
            </a:pPr>
            <a:r>
              <a:rPr lang="en-US" sz="837" i="1" dirty="0">
                <a:solidFill>
                  <a:srgbClr val="7F8C8D"/>
                </a:solidFill>
                <a:latin typeface="Noto Sans" pitchFamily="34" charset="0"/>
                <a:ea typeface="Noto Sans" pitchFamily="34" charset="-122"/>
                <a:cs typeface="Noto Sans" pitchFamily="34" charset="-120"/>
              </a:rPr>
              <a:t>by Bernard Marr</a:t>
            </a:r>
            <a:endParaRPr lang="en-US" sz="837" dirty="0"/>
          </a:p>
        </p:txBody>
      </p:sp>
      <p:sp>
        <p:nvSpPr>
          <p:cNvPr id="21" name="Shape 13"/>
          <p:cNvSpPr/>
          <p:nvPr/>
        </p:nvSpPr>
        <p:spPr>
          <a:xfrm>
            <a:off x="214313" y="2636044"/>
            <a:ext cx="4286250" cy="1285875"/>
          </a:xfrm>
          <a:prstGeom prst="rect">
            <a:avLst/>
          </a:prstGeom>
          <a:solidFill>
            <a:srgbClr val="3498DB">
              <a:alpha val="10000"/>
            </a:srgbClr>
          </a:solidFill>
          <a:ln/>
        </p:spPr>
      </p:sp>
      <p:sp>
        <p:nvSpPr>
          <p:cNvPr id="22" name="Shape 14"/>
          <p:cNvSpPr/>
          <p:nvPr/>
        </p:nvSpPr>
        <p:spPr>
          <a:xfrm>
            <a:off x="214313" y="2636044"/>
            <a:ext cx="28575" cy="1285875"/>
          </a:xfrm>
          <a:prstGeom prst="rect">
            <a:avLst/>
          </a:prstGeom>
          <a:solidFill>
            <a:srgbClr val="3498DB"/>
          </a:solidFill>
          <a:ln/>
        </p:spPr>
      </p:sp>
      <p:sp>
        <p:nvSpPr>
          <p:cNvPr id="23" name="Text 15"/>
          <p:cNvSpPr/>
          <p:nvPr/>
        </p:nvSpPr>
        <p:spPr>
          <a:xfrm>
            <a:off x="300038" y="2721769"/>
            <a:ext cx="4114800" cy="214313"/>
          </a:xfrm>
          <a:prstGeom prst="rect">
            <a:avLst/>
          </a:prstGeom>
          <a:noFill/>
          <a:ln/>
        </p:spPr>
        <p:txBody>
          <a:bodyPr wrap="none" lIns="0" tIns="0" rIns="0" bIns="0" rtlCol="0" anchor="ctr">
            <a:spAutoFit/>
          </a:bodyPr>
          <a:lstStyle/>
          <a:p>
            <a:pPr marL="0" indent="0">
              <a:buNone/>
            </a:pPr>
            <a:r>
              <a:rPr lang="en-US" sz="1046" b="1" dirty="0">
                <a:solidFill>
                  <a:srgbClr val="3498DB"/>
                </a:solidFill>
                <a:latin typeface="Noto Sans" pitchFamily="34" charset="0"/>
                <a:ea typeface="Noto Sans" pitchFamily="34" charset="-122"/>
                <a:cs typeface="Noto Sans" pitchFamily="34" charset="-120"/>
              </a:rPr>
              <a:t>Industry Standards and Frameworks</a:t>
            </a:r>
            <a:endParaRPr lang="en-US" sz="1046" dirty="0"/>
          </a:p>
        </p:txBody>
      </p:sp>
      <p:pic>
        <p:nvPicPr>
          <p:cNvPr id="24" name="Image 6" descr="preencoded.png"/>
          <p:cNvPicPr>
            <a:picLocks noChangeAspect="1"/>
          </p:cNvPicPr>
          <p:nvPr/>
        </p:nvPicPr>
        <p:blipFill>
          <a:blip r:embed="rId6"/>
          <a:stretch>
            <a:fillRect/>
          </a:stretch>
        </p:blipFill>
        <p:spPr>
          <a:xfrm>
            <a:off x="300038" y="3028950"/>
            <a:ext cx="114300" cy="114300"/>
          </a:xfrm>
          <a:prstGeom prst="rect">
            <a:avLst/>
          </a:prstGeom>
        </p:spPr>
      </p:pic>
      <p:sp>
        <p:nvSpPr>
          <p:cNvPr id="25" name="Text 16"/>
          <p:cNvSpPr/>
          <p:nvPr/>
        </p:nvSpPr>
        <p:spPr>
          <a:xfrm>
            <a:off x="471488" y="3007519"/>
            <a:ext cx="1423504"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DAMA-DMBOK Framework</a:t>
            </a:r>
            <a:endParaRPr lang="en-US" sz="837" dirty="0"/>
          </a:p>
        </p:txBody>
      </p:sp>
      <p:pic>
        <p:nvPicPr>
          <p:cNvPr id="26" name="Image 7" descr="preencoded.png"/>
          <p:cNvPicPr>
            <a:picLocks noChangeAspect="1"/>
          </p:cNvPicPr>
          <p:nvPr/>
        </p:nvPicPr>
        <p:blipFill>
          <a:blip r:embed="rId6"/>
          <a:stretch>
            <a:fillRect/>
          </a:stretch>
        </p:blipFill>
        <p:spPr>
          <a:xfrm>
            <a:off x="2393156" y="3028950"/>
            <a:ext cx="114300" cy="114300"/>
          </a:xfrm>
          <a:prstGeom prst="rect">
            <a:avLst/>
          </a:prstGeom>
        </p:spPr>
      </p:pic>
      <p:sp>
        <p:nvSpPr>
          <p:cNvPr id="27" name="Text 17"/>
          <p:cNvSpPr/>
          <p:nvPr/>
        </p:nvSpPr>
        <p:spPr>
          <a:xfrm>
            <a:off x="2564606" y="3007519"/>
            <a:ext cx="163929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ISO/IEC 38500 (IT Governance)</a:t>
            </a:r>
            <a:endParaRPr lang="en-US" sz="837" dirty="0"/>
          </a:p>
        </p:txBody>
      </p:sp>
      <p:pic>
        <p:nvPicPr>
          <p:cNvPr id="28" name="Image 8" descr="preencoded.png"/>
          <p:cNvPicPr>
            <a:picLocks noChangeAspect="1"/>
          </p:cNvPicPr>
          <p:nvPr/>
        </p:nvPicPr>
        <p:blipFill>
          <a:blip r:embed="rId6"/>
          <a:stretch>
            <a:fillRect/>
          </a:stretch>
        </p:blipFill>
        <p:spPr>
          <a:xfrm>
            <a:off x="300038" y="3271838"/>
            <a:ext cx="114300" cy="114300"/>
          </a:xfrm>
          <a:prstGeom prst="rect">
            <a:avLst/>
          </a:prstGeom>
        </p:spPr>
      </p:pic>
      <p:sp>
        <p:nvSpPr>
          <p:cNvPr id="29" name="Text 18"/>
          <p:cNvSpPr/>
          <p:nvPr/>
        </p:nvSpPr>
        <p:spPr>
          <a:xfrm>
            <a:off x="471488" y="3250406"/>
            <a:ext cx="1734508"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COBIT (Control Objectives for IT)</a:t>
            </a:r>
            <a:endParaRPr lang="en-US" sz="837" dirty="0"/>
          </a:p>
        </p:txBody>
      </p:sp>
      <p:pic>
        <p:nvPicPr>
          <p:cNvPr id="30" name="Image 9" descr="preencoded.png"/>
          <p:cNvPicPr>
            <a:picLocks noChangeAspect="1"/>
          </p:cNvPicPr>
          <p:nvPr/>
        </p:nvPicPr>
        <p:blipFill>
          <a:blip r:embed="rId6"/>
          <a:stretch>
            <a:fillRect/>
          </a:stretch>
        </p:blipFill>
        <p:spPr>
          <a:xfrm>
            <a:off x="2393156" y="3271838"/>
            <a:ext cx="114300" cy="114300"/>
          </a:xfrm>
          <a:prstGeom prst="rect">
            <a:avLst/>
          </a:prstGeom>
        </p:spPr>
      </p:pic>
      <p:sp>
        <p:nvSpPr>
          <p:cNvPr id="31" name="Text 19"/>
          <p:cNvSpPr/>
          <p:nvPr/>
        </p:nvSpPr>
        <p:spPr>
          <a:xfrm>
            <a:off x="2564606" y="3250406"/>
            <a:ext cx="170227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TOGAF (Enterprise Architecture)</a:t>
            </a:r>
            <a:endParaRPr lang="en-US" sz="837" dirty="0"/>
          </a:p>
        </p:txBody>
      </p:sp>
      <p:pic>
        <p:nvPicPr>
          <p:cNvPr id="32" name="Image 10" descr="preencoded.png"/>
          <p:cNvPicPr>
            <a:picLocks noChangeAspect="1"/>
          </p:cNvPicPr>
          <p:nvPr/>
        </p:nvPicPr>
        <p:blipFill>
          <a:blip r:embed="rId6"/>
          <a:stretch>
            <a:fillRect/>
          </a:stretch>
        </p:blipFill>
        <p:spPr>
          <a:xfrm>
            <a:off x="300038" y="3514725"/>
            <a:ext cx="114300" cy="114300"/>
          </a:xfrm>
          <a:prstGeom prst="rect">
            <a:avLst/>
          </a:prstGeom>
        </p:spPr>
      </p:pic>
      <p:sp>
        <p:nvSpPr>
          <p:cNvPr id="33" name="Text 20"/>
          <p:cNvSpPr/>
          <p:nvPr/>
        </p:nvSpPr>
        <p:spPr>
          <a:xfrm>
            <a:off x="471488" y="3493294"/>
            <a:ext cx="1836920"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CMMI Data Management Maturity</a:t>
            </a:r>
            <a:endParaRPr lang="en-US" sz="837" dirty="0"/>
          </a:p>
        </p:txBody>
      </p:sp>
      <p:pic>
        <p:nvPicPr>
          <p:cNvPr id="34" name="Image 11" descr="preencoded.png"/>
          <p:cNvPicPr>
            <a:picLocks noChangeAspect="1"/>
          </p:cNvPicPr>
          <p:nvPr/>
        </p:nvPicPr>
        <p:blipFill>
          <a:blip r:embed="rId6"/>
          <a:stretch>
            <a:fillRect/>
          </a:stretch>
        </p:blipFill>
        <p:spPr>
          <a:xfrm>
            <a:off x="2393156" y="3514725"/>
            <a:ext cx="114300" cy="114300"/>
          </a:xfrm>
          <a:prstGeom prst="rect">
            <a:avLst/>
          </a:prstGeom>
        </p:spPr>
      </p:pic>
      <p:sp>
        <p:nvSpPr>
          <p:cNvPr id="35" name="Text 21"/>
          <p:cNvSpPr/>
          <p:nvPr/>
        </p:nvSpPr>
        <p:spPr>
          <a:xfrm>
            <a:off x="2564606" y="3493294"/>
            <a:ext cx="1850231"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IBM Data Governance Council Maturity Model</a:t>
            </a:r>
            <a:endParaRPr lang="en-US" sz="837" dirty="0"/>
          </a:p>
        </p:txBody>
      </p:sp>
      <p:sp>
        <p:nvSpPr>
          <p:cNvPr id="36" name="Shape 22"/>
          <p:cNvSpPr/>
          <p:nvPr/>
        </p:nvSpPr>
        <p:spPr>
          <a:xfrm>
            <a:off x="214313" y="4136231"/>
            <a:ext cx="4286250" cy="1543050"/>
          </a:xfrm>
          <a:prstGeom prst="rect">
            <a:avLst/>
          </a:prstGeom>
          <a:solidFill>
            <a:srgbClr val="E74C3C">
              <a:alpha val="10000"/>
            </a:srgbClr>
          </a:solidFill>
          <a:ln/>
        </p:spPr>
      </p:sp>
      <p:sp>
        <p:nvSpPr>
          <p:cNvPr id="37" name="Shape 23"/>
          <p:cNvSpPr/>
          <p:nvPr/>
        </p:nvSpPr>
        <p:spPr>
          <a:xfrm>
            <a:off x="214313" y="4136231"/>
            <a:ext cx="28575" cy="1543050"/>
          </a:xfrm>
          <a:prstGeom prst="rect">
            <a:avLst/>
          </a:prstGeom>
          <a:solidFill>
            <a:srgbClr val="E74C3C"/>
          </a:solidFill>
          <a:ln/>
        </p:spPr>
      </p:sp>
      <p:sp>
        <p:nvSpPr>
          <p:cNvPr id="38" name="Text 24"/>
          <p:cNvSpPr/>
          <p:nvPr/>
        </p:nvSpPr>
        <p:spPr>
          <a:xfrm>
            <a:off x="300038" y="4221956"/>
            <a:ext cx="4114800"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Professional Communities and Resources</a:t>
            </a:r>
            <a:endParaRPr lang="en-US" sz="1046" dirty="0"/>
          </a:p>
        </p:txBody>
      </p:sp>
      <p:pic>
        <p:nvPicPr>
          <p:cNvPr id="39" name="Image 12" descr="preencoded.png"/>
          <p:cNvPicPr>
            <a:picLocks noChangeAspect="1"/>
          </p:cNvPicPr>
          <p:nvPr/>
        </p:nvPicPr>
        <p:blipFill>
          <a:blip r:embed="rId7"/>
          <a:stretch>
            <a:fillRect/>
          </a:stretch>
        </p:blipFill>
        <p:spPr>
          <a:xfrm>
            <a:off x="300038" y="4529138"/>
            <a:ext cx="142875" cy="114300"/>
          </a:xfrm>
          <a:prstGeom prst="rect">
            <a:avLst/>
          </a:prstGeom>
        </p:spPr>
      </p:pic>
      <p:sp>
        <p:nvSpPr>
          <p:cNvPr id="40" name="Text 25"/>
          <p:cNvSpPr/>
          <p:nvPr/>
        </p:nvSpPr>
        <p:spPr>
          <a:xfrm>
            <a:off x="500063" y="4507706"/>
            <a:ext cx="342157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DAMA International (Data Management Association) - dama.org</a:t>
            </a:r>
            <a:endParaRPr lang="en-US" sz="837" dirty="0"/>
          </a:p>
        </p:txBody>
      </p:sp>
      <p:pic>
        <p:nvPicPr>
          <p:cNvPr id="41" name="Image 13" descr="preencoded.png"/>
          <p:cNvPicPr>
            <a:picLocks noChangeAspect="1"/>
          </p:cNvPicPr>
          <p:nvPr/>
        </p:nvPicPr>
        <p:blipFill>
          <a:blip r:embed="rId7"/>
          <a:stretch>
            <a:fillRect/>
          </a:stretch>
        </p:blipFill>
        <p:spPr>
          <a:xfrm>
            <a:off x="300038" y="4757738"/>
            <a:ext cx="142875" cy="114300"/>
          </a:xfrm>
          <a:prstGeom prst="rect">
            <a:avLst/>
          </a:prstGeom>
        </p:spPr>
      </p:pic>
      <p:sp>
        <p:nvSpPr>
          <p:cNvPr id="42" name="Text 26"/>
          <p:cNvSpPr/>
          <p:nvPr/>
        </p:nvSpPr>
        <p:spPr>
          <a:xfrm>
            <a:off x="500063" y="4736306"/>
            <a:ext cx="372080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EDM Council (Enterprise Data Management Council) - edmcouncil.org</a:t>
            </a:r>
            <a:endParaRPr lang="en-US" sz="837" dirty="0"/>
          </a:p>
        </p:txBody>
      </p:sp>
      <p:pic>
        <p:nvPicPr>
          <p:cNvPr id="43" name="Image 14" descr="preencoded.png"/>
          <p:cNvPicPr>
            <a:picLocks noChangeAspect="1"/>
          </p:cNvPicPr>
          <p:nvPr/>
        </p:nvPicPr>
        <p:blipFill>
          <a:blip r:embed="rId7"/>
          <a:stretch>
            <a:fillRect/>
          </a:stretch>
        </p:blipFill>
        <p:spPr>
          <a:xfrm>
            <a:off x="300038" y="4986338"/>
            <a:ext cx="142875" cy="114300"/>
          </a:xfrm>
          <a:prstGeom prst="rect">
            <a:avLst/>
          </a:prstGeom>
        </p:spPr>
      </p:pic>
      <p:sp>
        <p:nvSpPr>
          <p:cNvPr id="44" name="Text 27"/>
          <p:cNvSpPr/>
          <p:nvPr/>
        </p:nvSpPr>
        <p:spPr>
          <a:xfrm>
            <a:off x="500063" y="4964906"/>
            <a:ext cx="3914775"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Data Governance Professionals Organization - datagovernanceprofessionals.org</a:t>
            </a:r>
            <a:endParaRPr lang="en-US" sz="837" dirty="0"/>
          </a:p>
        </p:txBody>
      </p:sp>
      <p:pic>
        <p:nvPicPr>
          <p:cNvPr id="45" name="Image 15" descr="preencoded.png"/>
          <p:cNvPicPr>
            <a:picLocks noChangeAspect="1"/>
          </p:cNvPicPr>
          <p:nvPr/>
        </p:nvPicPr>
        <p:blipFill>
          <a:blip r:embed="rId7"/>
          <a:stretch>
            <a:fillRect/>
          </a:stretch>
        </p:blipFill>
        <p:spPr>
          <a:xfrm>
            <a:off x="300038" y="5386388"/>
            <a:ext cx="142875" cy="114300"/>
          </a:xfrm>
          <a:prstGeom prst="rect">
            <a:avLst/>
          </a:prstGeom>
        </p:spPr>
      </p:pic>
      <p:sp>
        <p:nvSpPr>
          <p:cNvPr id="46" name="Text 28"/>
          <p:cNvSpPr/>
          <p:nvPr/>
        </p:nvSpPr>
        <p:spPr>
          <a:xfrm>
            <a:off x="500063" y="5364956"/>
            <a:ext cx="241528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The Data Management Association - tdwi.org</a:t>
            </a:r>
            <a:endParaRPr lang="en-US" sz="837" dirty="0"/>
          </a:p>
        </p:txBody>
      </p:sp>
      <p:pic>
        <p:nvPicPr>
          <p:cNvPr id="47" name="Image 16" descr="preencoded.png"/>
          <p:cNvPicPr>
            <a:picLocks noChangeAspect="1"/>
          </p:cNvPicPr>
          <p:nvPr/>
        </p:nvPicPr>
        <p:blipFill>
          <a:blip r:embed="rId8"/>
          <a:stretch>
            <a:fillRect/>
          </a:stretch>
        </p:blipFill>
        <p:spPr>
          <a:xfrm>
            <a:off x="5179219" y="1857375"/>
            <a:ext cx="3214688" cy="2500313"/>
          </a:xfrm>
          <a:prstGeom prst="rect">
            <a:avLst/>
          </a:prstGeom>
        </p:spPr>
      </p:pic>
      <p:sp>
        <p:nvSpPr>
          <p:cNvPr id="48" name="Text 29"/>
          <p:cNvSpPr/>
          <p:nvPr/>
        </p:nvSpPr>
        <p:spPr>
          <a:xfrm>
            <a:off x="5179219" y="4414838"/>
            <a:ext cx="321468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Data Governance Framework Components and Resources</a:t>
            </a:r>
            <a:endParaRPr lang="en-US" sz="732" dirty="0"/>
          </a:p>
        </p:txBody>
      </p:sp>
      <p:sp>
        <p:nvSpPr>
          <p:cNvPr id="49" name="Text 30"/>
          <p:cNvSpPr/>
          <p:nvPr/>
        </p:nvSpPr>
        <p:spPr>
          <a:xfrm>
            <a:off x="214313" y="5786438"/>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22 </a:t>
            </a:r>
            <a:endParaRPr lang="en-US" sz="837"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0D47A1"/>
                </a:solidFill>
                <a:latin typeface="Noto Sans" pitchFamily="34" charset="0"/>
                <a:ea typeface="Noto Sans" pitchFamily="34" charset="-122"/>
                <a:cs typeface="Noto Sans" pitchFamily="34" charset="-120"/>
              </a:rPr>
              <a:t>Why Data Privacy Matters</a:t>
            </a:r>
            <a:endParaRPr lang="en-US" sz="2025" dirty="0"/>
          </a:p>
        </p:txBody>
      </p:sp>
      <p:pic>
        <p:nvPicPr>
          <p:cNvPr id="4" name="Image 1" descr="preencoded.png"/>
          <p:cNvPicPr>
            <a:picLocks noChangeAspect="1"/>
          </p:cNvPicPr>
          <p:nvPr/>
        </p:nvPicPr>
        <p:blipFill>
          <a:blip r:embed="rId4"/>
          <a:stretch>
            <a:fillRect/>
          </a:stretch>
        </p:blipFill>
        <p:spPr>
          <a:xfrm>
            <a:off x="214313" y="785813"/>
            <a:ext cx="171450" cy="171450"/>
          </a:xfrm>
          <a:prstGeom prst="rect">
            <a:avLst/>
          </a:prstGeom>
        </p:spPr>
      </p:pic>
      <p:sp>
        <p:nvSpPr>
          <p:cNvPr id="5" name="Text 1"/>
          <p:cNvSpPr/>
          <p:nvPr/>
        </p:nvSpPr>
        <p:spPr>
          <a:xfrm>
            <a:off x="457200" y="742950"/>
            <a:ext cx="2083994"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Growing Digital Footprint </a:t>
            </a:r>
            <a:endParaRPr lang="en-US" sz="1350" dirty="0"/>
          </a:p>
        </p:txBody>
      </p:sp>
      <p:pic>
        <p:nvPicPr>
          <p:cNvPr id="6" name="Image 2" descr="preencoded.png"/>
          <p:cNvPicPr>
            <a:picLocks noChangeAspect="1"/>
          </p:cNvPicPr>
          <p:nvPr/>
        </p:nvPicPr>
        <p:blipFill>
          <a:blip r:embed="rId5"/>
          <a:stretch>
            <a:fillRect/>
          </a:stretch>
        </p:blipFill>
        <p:spPr>
          <a:xfrm>
            <a:off x="214313" y="1143000"/>
            <a:ext cx="142875" cy="142875"/>
          </a:xfrm>
          <a:prstGeom prst="rect">
            <a:avLst/>
          </a:prstGeom>
        </p:spPr>
      </p:pic>
      <p:sp>
        <p:nvSpPr>
          <p:cNvPr id="7" name="Text 2"/>
          <p:cNvSpPr/>
          <p:nvPr/>
        </p:nvSpPr>
        <p:spPr>
          <a:xfrm>
            <a:off x="428625" y="1107281"/>
            <a:ext cx="3656623"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Average person generates 1.7MB of data every second</a:t>
            </a:r>
            <a:endParaRPr lang="en-US" sz="1046" dirty="0"/>
          </a:p>
        </p:txBody>
      </p:sp>
      <p:pic>
        <p:nvPicPr>
          <p:cNvPr id="8" name="Image 3" descr="preencoded.png"/>
          <p:cNvPicPr>
            <a:picLocks noChangeAspect="1"/>
          </p:cNvPicPr>
          <p:nvPr/>
        </p:nvPicPr>
        <p:blipFill>
          <a:blip r:embed="rId5"/>
          <a:stretch>
            <a:fillRect/>
          </a:stretch>
        </p:blipFill>
        <p:spPr>
          <a:xfrm>
            <a:off x="214313" y="1464469"/>
            <a:ext cx="142875" cy="142875"/>
          </a:xfrm>
          <a:prstGeom prst="rect">
            <a:avLst/>
          </a:prstGeom>
        </p:spPr>
      </p:pic>
      <p:sp>
        <p:nvSpPr>
          <p:cNvPr id="9" name="Text 3"/>
          <p:cNvSpPr/>
          <p:nvPr/>
        </p:nvSpPr>
        <p:spPr>
          <a:xfrm>
            <a:off x="428625" y="1428750"/>
            <a:ext cx="3450878"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2.5 quintillion bytes of data created daily worldwide</a:t>
            </a:r>
            <a:endParaRPr lang="en-US" sz="1046" dirty="0"/>
          </a:p>
        </p:txBody>
      </p:sp>
      <p:pic>
        <p:nvPicPr>
          <p:cNvPr id="10" name="Image 4" descr="preencoded.png"/>
          <p:cNvPicPr>
            <a:picLocks noChangeAspect="1"/>
          </p:cNvPicPr>
          <p:nvPr/>
        </p:nvPicPr>
        <p:blipFill>
          <a:blip r:embed="rId6"/>
          <a:stretch>
            <a:fillRect/>
          </a:stretch>
        </p:blipFill>
        <p:spPr>
          <a:xfrm>
            <a:off x="214313" y="1793081"/>
            <a:ext cx="171450" cy="171450"/>
          </a:xfrm>
          <a:prstGeom prst="rect">
            <a:avLst/>
          </a:prstGeom>
        </p:spPr>
      </p:pic>
      <p:sp>
        <p:nvSpPr>
          <p:cNvPr id="11" name="Text 4"/>
          <p:cNvSpPr/>
          <p:nvPr/>
        </p:nvSpPr>
        <p:spPr>
          <a:xfrm>
            <a:off x="457200" y="1750219"/>
            <a:ext cx="1183714"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Business Risks </a:t>
            </a:r>
            <a:endParaRPr lang="en-US" sz="1350" dirty="0"/>
          </a:p>
        </p:txBody>
      </p:sp>
      <p:pic>
        <p:nvPicPr>
          <p:cNvPr id="12" name="Image 5" descr="preencoded.png"/>
          <p:cNvPicPr>
            <a:picLocks noChangeAspect="1"/>
          </p:cNvPicPr>
          <p:nvPr/>
        </p:nvPicPr>
        <p:blipFill>
          <a:blip r:embed="rId5"/>
          <a:stretch>
            <a:fillRect/>
          </a:stretch>
        </p:blipFill>
        <p:spPr>
          <a:xfrm>
            <a:off x="214313" y="2150269"/>
            <a:ext cx="142875" cy="142875"/>
          </a:xfrm>
          <a:prstGeom prst="rect">
            <a:avLst/>
          </a:prstGeom>
        </p:spPr>
      </p:pic>
      <p:sp>
        <p:nvSpPr>
          <p:cNvPr id="13" name="Text 5"/>
          <p:cNvSpPr/>
          <p:nvPr/>
        </p:nvSpPr>
        <p:spPr>
          <a:xfrm>
            <a:off x="428625" y="2114550"/>
            <a:ext cx="4036219" cy="428625"/>
          </a:xfrm>
          <a:prstGeom prst="rect">
            <a:avLst/>
          </a:prstGeom>
          <a:noFill/>
          <a:ln/>
        </p:spPr>
        <p:txBody>
          <a:bodyPr wrap="squar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Financial penalties: Up to 4% of global annual revenue under GDPR</a:t>
            </a:r>
            <a:endParaRPr lang="en-US" sz="1046" dirty="0"/>
          </a:p>
        </p:txBody>
      </p:sp>
      <p:pic>
        <p:nvPicPr>
          <p:cNvPr id="14" name="Image 6" descr="preencoded.png"/>
          <p:cNvPicPr>
            <a:picLocks noChangeAspect="1"/>
          </p:cNvPicPr>
          <p:nvPr/>
        </p:nvPicPr>
        <p:blipFill>
          <a:blip r:embed="rId5"/>
          <a:stretch>
            <a:fillRect/>
          </a:stretch>
        </p:blipFill>
        <p:spPr>
          <a:xfrm>
            <a:off x="214313" y="2686050"/>
            <a:ext cx="142875" cy="142875"/>
          </a:xfrm>
          <a:prstGeom prst="rect">
            <a:avLst/>
          </a:prstGeom>
        </p:spPr>
      </p:pic>
      <p:sp>
        <p:nvSpPr>
          <p:cNvPr id="15" name="Text 6"/>
          <p:cNvSpPr/>
          <p:nvPr/>
        </p:nvSpPr>
        <p:spPr>
          <a:xfrm>
            <a:off x="428625" y="2650331"/>
            <a:ext cx="3156979"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Average data breach cost: $4.45 million in 2023</a:t>
            </a:r>
            <a:endParaRPr lang="en-US" sz="1046" dirty="0"/>
          </a:p>
        </p:txBody>
      </p:sp>
      <p:sp>
        <p:nvSpPr>
          <p:cNvPr id="16" name="Shape 7"/>
          <p:cNvSpPr/>
          <p:nvPr/>
        </p:nvSpPr>
        <p:spPr>
          <a:xfrm>
            <a:off x="214313" y="3007519"/>
            <a:ext cx="4250531" cy="1078706"/>
          </a:xfrm>
          <a:prstGeom prst="rect">
            <a:avLst/>
          </a:prstGeom>
          <a:solidFill>
            <a:srgbClr val="0D47A1">
              <a:alpha val="10000"/>
            </a:srgbClr>
          </a:solidFill>
          <a:ln/>
        </p:spPr>
      </p:sp>
      <p:sp>
        <p:nvSpPr>
          <p:cNvPr id="17" name="Shape 8"/>
          <p:cNvSpPr/>
          <p:nvPr/>
        </p:nvSpPr>
        <p:spPr>
          <a:xfrm>
            <a:off x="214313" y="3007519"/>
            <a:ext cx="28575" cy="1078706"/>
          </a:xfrm>
          <a:prstGeom prst="rect">
            <a:avLst/>
          </a:prstGeom>
          <a:solidFill>
            <a:srgbClr val="0D47A1"/>
          </a:solidFill>
          <a:ln/>
        </p:spPr>
      </p:sp>
      <p:sp>
        <p:nvSpPr>
          <p:cNvPr id="18" name="Text 9"/>
          <p:cNvSpPr/>
          <p:nvPr/>
        </p:nvSpPr>
        <p:spPr>
          <a:xfrm>
            <a:off x="321469" y="3114675"/>
            <a:ext cx="4036219"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Consumer Awareness</a:t>
            </a:r>
            <a:endParaRPr lang="en-US" sz="1046" dirty="0"/>
          </a:p>
        </p:txBody>
      </p:sp>
      <p:sp>
        <p:nvSpPr>
          <p:cNvPr id="19" name="Text 10"/>
          <p:cNvSpPr/>
          <p:nvPr/>
        </p:nvSpPr>
        <p:spPr>
          <a:xfrm>
            <a:off x="321469" y="3400425"/>
            <a:ext cx="4036219" cy="578644"/>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79% of consumers are concerned about how companies use their data, and 64% have declined to use a product or service due to data privacy concerns. </a:t>
            </a:r>
            <a:endParaRPr lang="en-US" sz="942" dirty="0"/>
          </a:p>
        </p:txBody>
      </p:sp>
      <p:pic>
        <p:nvPicPr>
          <p:cNvPr id="20" name="Image 7" descr="preencoded.png"/>
          <p:cNvPicPr>
            <a:picLocks noChangeAspect="1"/>
          </p:cNvPicPr>
          <p:nvPr/>
        </p:nvPicPr>
        <p:blipFill>
          <a:blip r:embed="rId7"/>
          <a:stretch>
            <a:fillRect/>
          </a:stretch>
        </p:blipFill>
        <p:spPr>
          <a:xfrm>
            <a:off x="5018484" y="1139428"/>
            <a:ext cx="3571875" cy="2857500"/>
          </a:xfrm>
          <a:prstGeom prst="rect">
            <a:avLst/>
          </a:prstGeom>
        </p:spPr>
      </p:pic>
      <p:sp>
        <p:nvSpPr>
          <p:cNvPr id="21" name="Text 11"/>
          <p:cNvSpPr/>
          <p:nvPr/>
        </p:nvSpPr>
        <p:spPr>
          <a:xfrm>
            <a:off x="5293826" y="4068366"/>
            <a:ext cx="3021192" cy="150019"/>
          </a:xfrm>
          <a:prstGeom prst="rect">
            <a:avLst/>
          </a:prstGeom>
          <a:noFill/>
          <a:ln/>
        </p:spPr>
        <p:txBody>
          <a:bodyPr wrap="none" lIns="0" tIns="0" rIns="0" bIns="0" rtlCol="0" anchor="ctr">
            <a:spAutoFit/>
          </a:bodyPr>
          <a:lstStyle/>
          <a:p>
            <a:pPr marL="0" indent="0" algn="ctr">
              <a:buNone/>
            </a:pPr>
            <a:r>
              <a:rPr lang="en-US" sz="732" dirty="0">
                <a:solidFill>
                  <a:srgbClr val="757575"/>
                </a:solidFill>
                <a:latin typeface="Noto Sans" pitchFamily="34" charset="0"/>
                <a:ea typeface="Noto Sans" pitchFamily="34" charset="-122"/>
                <a:cs typeface="Noto Sans" pitchFamily="34" charset="-120"/>
              </a:rPr>
              <a:t> Major Data Breaches and Their Impact (Source: Venngage, 2023) </a:t>
            </a:r>
            <a:endParaRPr lang="en-US" sz="732" dirty="0"/>
          </a:p>
        </p:txBody>
      </p:sp>
      <p:sp>
        <p:nvSpPr>
          <p:cNvPr id="22" name="Text 12"/>
          <p:cNvSpPr/>
          <p:nvPr/>
        </p:nvSpPr>
        <p:spPr>
          <a:xfrm>
            <a:off x="214313" y="4757738"/>
            <a:ext cx="3236286"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Global Data Privacy Regulations: A Comprehensive Overview</a:t>
            </a:r>
            <a:endParaRPr lang="en-US" sz="837" dirty="0"/>
          </a:p>
        </p:txBody>
      </p:sp>
      <p:sp>
        <p:nvSpPr>
          <p:cNvPr id="23" name="Text 13"/>
          <p:cNvSpPr/>
          <p:nvPr/>
        </p:nvSpPr>
        <p:spPr>
          <a:xfrm>
            <a:off x="8864305" y="4757738"/>
            <a:ext cx="65382"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2</a:t>
            </a:r>
            <a:endParaRPr lang="en-US" sz="83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850731"/>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The Data Challenge</a:t>
            </a:r>
            <a:endParaRPr lang="en-US" sz="2025" dirty="0"/>
          </a:p>
        </p:txBody>
      </p:sp>
      <p:pic>
        <p:nvPicPr>
          <p:cNvPr id="4" name="Image 1" descr="preencoded.png"/>
          <p:cNvPicPr>
            <a:picLocks noChangeAspect="1"/>
          </p:cNvPicPr>
          <p:nvPr/>
        </p:nvPicPr>
        <p:blipFill>
          <a:blip r:embed="rId4"/>
          <a:stretch>
            <a:fillRect/>
          </a:stretch>
        </p:blipFill>
        <p:spPr>
          <a:xfrm>
            <a:off x="285750" y="928688"/>
            <a:ext cx="171450" cy="171450"/>
          </a:xfrm>
          <a:prstGeom prst="rect">
            <a:avLst/>
          </a:prstGeom>
        </p:spPr>
      </p:pic>
      <p:sp>
        <p:nvSpPr>
          <p:cNvPr id="5" name="Text 1"/>
          <p:cNvSpPr/>
          <p:nvPr/>
        </p:nvSpPr>
        <p:spPr>
          <a:xfrm>
            <a:off x="528638" y="885825"/>
            <a:ext cx="2631774"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Current State of Enterprise Data </a:t>
            </a:r>
            <a:endParaRPr lang="en-US" sz="1350" dirty="0"/>
          </a:p>
        </p:txBody>
      </p:sp>
      <p:pic>
        <p:nvPicPr>
          <p:cNvPr id="6" name="Image 2" descr="preencoded.png"/>
          <p:cNvPicPr>
            <a:picLocks noChangeAspect="1"/>
          </p:cNvPicPr>
          <p:nvPr/>
        </p:nvPicPr>
        <p:blipFill>
          <a:blip r:embed="rId5"/>
          <a:stretch>
            <a:fillRect/>
          </a:stretch>
        </p:blipFill>
        <p:spPr>
          <a:xfrm>
            <a:off x="285750" y="1285875"/>
            <a:ext cx="142875" cy="142875"/>
          </a:xfrm>
          <a:prstGeom prst="rect">
            <a:avLst/>
          </a:prstGeom>
        </p:spPr>
      </p:pic>
      <p:sp>
        <p:nvSpPr>
          <p:cNvPr id="7" name="Text 2"/>
          <p:cNvSpPr/>
          <p:nvPr/>
        </p:nvSpPr>
        <p:spPr>
          <a:xfrm>
            <a:off x="500063" y="1250156"/>
            <a:ext cx="3589595"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Exponential data growth across all business functions</a:t>
            </a:r>
            <a:endParaRPr lang="en-US" sz="1046" dirty="0"/>
          </a:p>
        </p:txBody>
      </p:sp>
      <p:pic>
        <p:nvPicPr>
          <p:cNvPr id="8" name="Image 3" descr="preencoded.png"/>
          <p:cNvPicPr>
            <a:picLocks noChangeAspect="1"/>
          </p:cNvPicPr>
          <p:nvPr/>
        </p:nvPicPr>
        <p:blipFill>
          <a:blip r:embed="rId6"/>
          <a:stretch>
            <a:fillRect/>
          </a:stretch>
        </p:blipFill>
        <p:spPr>
          <a:xfrm>
            <a:off x="285750" y="1607344"/>
            <a:ext cx="125016" cy="142875"/>
          </a:xfrm>
          <a:prstGeom prst="rect">
            <a:avLst/>
          </a:prstGeom>
        </p:spPr>
      </p:pic>
      <p:sp>
        <p:nvSpPr>
          <p:cNvPr id="9" name="Text 3"/>
          <p:cNvSpPr/>
          <p:nvPr/>
        </p:nvSpPr>
        <p:spPr>
          <a:xfrm>
            <a:off x="482203" y="1571625"/>
            <a:ext cx="3150254"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Siloed data systems creating fragmented views</a:t>
            </a:r>
            <a:endParaRPr lang="en-US" sz="1046" dirty="0"/>
          </a:p>
        </p:txBody>
      </p:sp>
      <p:pic>
        <p:nvPicPr>
          <p:cNvPr id="10" name="Image 4" descr="preencoded.png"/>
          <p:cNvPicPr>
            <a:picLocks noChangeAspect="1"/>
          </p:cNvPicPr>
          <p:nvPr/>
        </p:nvPicPr>
        <p:blipFill>
          <a:blip r:embed="rId7"/>
          <a:stretch>
            <a:fillRect/>
          </a:stretch>
        </p:blipFill>
        <p:spPr>
          <a:xfrm>
            <a:off x="285750" y="1928813"/>
            <a:ext cx="125016" cy="142875"/>
          </a:xfrm>
          <a:prstGeom prst="rect">
            <a:avLst/>
          </a:prstGeom>
        </p:spPr>
      </p:pic>
      <p:sp>
        <p:nvSpPr>
          <p:cNvPr id="11" name="Text 4"/>
          <p:cNvSpPr/>
          <p:nvPr/>
        </p:nvSpPr>
        <p:spPr>
          <a:xfrm>
            <a:off x="482203" y="1893094"/>
            <a:ext cx="3631453"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Increasing regulatory requirements (GDPR, CCPA, etc.)</a:t>
            </a:r>
            <a:endParaRPr lang="en-US" sz="1046" dirty="0"/>
          </a:p>
        </p:txBody>
      </p:sp>
      <p:pic>
        <p:nvPicPr>
          <p:cNvPr id="12" name="Image 5" descr="preencoded.png"/>
          <p:cNvPicPr>
            <a:picLocks noChangeAspect="1"/>
          </p:cNvPicPr>
          <p:nvPr/>
        </p:nvPicPr>
        <p:blipFill>
          <a:blip r:embed="rId8"/>
          <a:stretch>
            <a:fillRect/>
          </a:stretch>
        </p:blipFill>
        <p:spPr>
          <a:xfrm>
            <a:off x="285750" y="2328863"/>
            <a:ext cx="192881" cy="171450"/>
          </a:xfrm>
          <a:prstGeom prst="rect">
            <a:avLst/>
          </a:prstGeom>
        </p:spPr>
      </p:pic>
      <p:sp>
        <p:nvSpPr>
          <p:cNvPr id="13" name="Text 5"/>
          <p:cNvSpPr/>
          <p:nvPr/>
        </p:nvSpPr>
        <p:spPr>
          <a:xfrm>
            <a:off x="550069" y="2286000"/>
            <a:ext cx="1495220"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The 3Vs Challenge </a:t>
            </a:r>
            <a:endParaRPr lang="en-US" sz="1350" dirty="0"/>
          </a:p>
        </p:txBody>
      </p:sp>
      <p:pic>
        <p:nvPicPr>
          <p:cNvPr id="14" name="Image 6" descr="preencoded.png"/>
          <p:cNvPicPr>
            <a:picLocks noChangeAspect="1"/>
          </p:cNvPicPr>
          <p:nvPr/>
        </p:nvPicPr>
        <p:blipFill>
          <a:blip r:embed="rId6"/>
          <a:stretch>
            <a:fillRect/>
          </a:stretch>
        </p:blipFill>
        <p:spPr>
          <a:xfrm>
            <a:off x="285750" y="2686050"/>
            <a:ext cx="125016" cy="142875"/>
          </a:xfrm>
          <a:prstGeom prst="rect">
            <a:avLst/>
          </a:prstGeom>
        </p:spPr>
      </p:pic>
      <p:sp>
        <p:nvSpPr>
          <p:cNvPr id="15" name="Text 6"/>
          <p:cNvSpPr/>
          <p:nvPr/>
        </p:nvSpPr>
        <p:spPr>
          <a:xfrm>
            <a:off x="482203" y="2659261"/>
            <a:ext cx="581378" cy="194667"/>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Volume:</a:t>
            </a:r>
            <a:endParaRPr lang="en-US" sz="1046" dirty="0"/>
          </a:p>
        </p:txBody>
      </p:sp>
      <p:sp>
        <p:nvSpPr>
          <p:cNvPr id="16" name="Text 7"/>
          <p:cNvSpPr/>
          <p:nvPr/>
        </p:nvSpPr>
        <p:spPr>
          <a:xfrm>
            <a:off x="1063582" y="2659261"/>
            <a:ext cx="2750790"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2.5 quintillion bytes of data created daily</a:t>
            </a:r>
            <a:endParaRPr lang="en-US" sz="1046" dirty="0"/>
          </a:p>
        </p:txBody>
      </p:sp>
      <p:pic>
        <p:nvPicPr>
          <p:cNvPr id="17" name="Image 7" descr="preencoded.png"/>
          <p:cNvPicPr>
            <a:picLocks noChangeAspect="1"/>
          </p:cNvPicPr>
          <p:nvPr/>
        </p:nvPicPr>
        <p:blipFill>
          <a:blip r:embed="rId9"/>
          <a:stretch>
            <a:fillRect/>
          </a:stretch>
        </p:blipFill>
        <p:spPr>
          <a:xfrm>
            <a:off x="285750" y="3007519"/>
            <a:ext cx="107156" cy="142875"/>
          </a:xfrm>
          <a:prstGeom prst="rect">
            <a:avLst/>
          </a:prstGeom>
        </p:spPr>
      </p:pic>
      <p:sp>
        <p:nvSpPr>
          <p:cNvPr id="18" name="Text 8"/>
          <p:cNvSpPr/>
          <p:nvPr/>
        </p:nvSpPr>
        <p:spPr>
          <a:xfrm>
            <a:off x="464344" y="2980730"/>
            <a:ext cx="607526" cy="194667"/>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Velocity:</a:t>
            </a:r>
            <a:endParaRPr lang="en-US" sz="1046" dirty="0"/>
          </a:p>
        </p:txBody>
      </p:sp>
      <p:sp>
        <p:nvSpPr>
          <p:cNvPr id="19" name="Text 9"/>
          <p:cNvSpPr/>
          <p:nvPr/>
        </p:nvSpPr>
        <p:spPr>
          <a:xfrm>
            <a:off x="1071869" y="2980730"/>
            <a:ext cx="2721936"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Real-time data processing requirements</a:t>
            </a:r>
            <a:endParaRPr lang="en-US" sz="1046" dirty="0"/>
          </a:p>
        </p:txBody>
      </p:sp>
      <p:pic>
        <p:nvPicPr>
          <p:cNvPr id="20" name="Image 8" descr="preencoded.png"/>
          <p:cNvPicPr>
            <a:picLocks noChangeAspect="1"/>
          </p:cNvPicPr>
          <p:nvPr/>
        </p:nvPicPr>
        <p:blipFill>
          <a:blip r:embed="rId10"/>
          <a:stretch>
            <a:fillRect/>
          </a:stretch>
        </p:blipFill>
        <p:spPr>
          <a:xfrm>
            <a:off x="285750" y="3328988"/>
            <a:ext cx="142875" cy="142875"/>
          </a:xfrm>
          <a:prstGeom prst="rect">
            <a:avLst/>
          </a:prstGeom>
        </p:spPr>
      </p:pic>
      <p:sp>
        <p:nvSpPr>
          <p:cNvPr id="21" name="Text 10"/>
          <p:cNvSpPr/>
          <p:nvPr/>
        </p:nvSpPr>
        <p:spPr>
          <a:xfrm>
            <a:off x="500063" y="3302198"/>
            <a:ext cx="553222" cy="194667"/>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Variety:</a:t>
            </a:r>
            <a:endParaRPr lang="en-US" sz="1046" dirty="0"/>
          </a:p>
        </p:txBody>
      </p:sp>
      <p:sp>
        <p:nvSpPr>
          <p:cNvPr id="22" name="Text 11"/>
          <p:cNvSpPr/>
          <p:nvPr/>
        </p:nvSpPr>
        <p:spPr>
          <a:xfrm>
            <a:off x="1053285" y="3302198"/>
            <a:ext cx="3134683"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Structured, unstructured, and semi-structured </a:t>
            </a:r>
            <a:endParaRPr lang="en-US" sz="1046" dirty="0"/>
          </a:p>
        </p:txBody>
      </p:sp>
      <p:sp>
        <p:nvSpPr>
          <p:cNvPr id="23" name="Text 12"/>
          <p:cNvSpPr/>
          <p:nvPr/>
        </p:nvSpPr>
        <p:spPr>
          <a:xfrm>
            <a:off x="500063" y="3516511"/>
            <a:ext cx="299758"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data</a:t>
            </a:r>
            <a:endParaRPr lang="en-US" sz="1046" dirty="0"/>
          </a:p>
        </p:txBody>
      </p:sp>
      <p:sp>
        <p:nvSpPr>
          <p:cNvPr id="24" name="Shape 13"/>
          <p:cNvSpPr/>
          <p:nvPr/>
        </p:nvSpPr>
        <p:spPr>
          <a:xfrm>
            <a:off x="285750" y="3900488"/>
            <a:ext cx="4179094" cy="1350169"/>
          </a:xfrm>
          <a:prstGeom prst="rect">
            <a:avLst/>
          </a:prstGeom>
          <a:solidFill>
            <a:srgbClr val="E74C3C">
              <a:alpha val="10000"/>
            </a:srgbClr>
          </a:solidFill>
          <a:ln/>
        </p:spPr>
      </p:sp>
      <p:sp>
        <p:nvSpPr>
          <p:cNvPr id="25" name="Shape 14"/>
          <p:cNvSpPr/>
          <p:nvPr/>
        </p:nvSpPr>
        <p:spPr>
          <a:xfrm>
            <a:off x="285750" y="3900488"/>
            <a:ext cx="28575" cy="1350169"/>
          </a:xfrm>
          <a:prstGeom prst="rect">
            <a:avLst/>
          </a:prstGeom>
          <a:solidFill>
            <a:srgbClr val="E74C3C"/>
          </a:solidFill>
          <a:ln/>
        </p:spPr>
      </p:sp>
      <p:sp>
        <p:nvSpPr>
          <p:cNvPr id="26" name="Text 15"/>
          <p:cNvSpPr/>
          <p:nvPr/>
        </p:nvSpPr>
        <p:spPr>
          <a:xfrm>
            <a:off x="392906" y="4007644"/>
            <a:ext cx="3964781" cy="235744"/>
          </a:xfrm>
          <a:prstGeom prst="rect">
            <a:avLst/>
          </a:prstGeom>
          <a:noFill/>
          <a:ln/>
        </p:spPr>
        <p:txBody>
          <a:bodyPr wrap="none" lIns="0" tIns="0" rIns="0" bIns="0" rtlCol="0" anchor="ctr">
            <a:spAutoFit/>
          </a:bodyPr>
          <a:lstStyle/>
          <a:p>
            <a:pPr marL="0" indent="0">
              <a:buNone/>
            </a:pPr>
            <a:r>
              <a:rPr lang="en-US" sz="1238" b="1" dirty="0">
                <a:solidFill>
                  <a:srgbClr val="2C3E50"/>
                </a:solidFill>
                <a:latin typeface="Noto Sans" pitchFamily="34" charset="0"/>
                <a:ea typeface="Noto Sans" pitchFamily="34" charset="-122"/>
                <a:cs typeface="Noto Sans" pitchFamily="34" charset="-120"/>
              </a:rPr>
              <a:t>Cost of Poor Data Management</a:t>
            </a:r>
            <a:endParaRPr lang="en-US" sz="1238" dirty="0"/>
          </a:p>
        </p:txBody>
      </p:sp>
      <p:sp>
        <p:nvSpPr>
          <p:cNvPr id="27" name="Text 16"/>
          <p:cNvSpPr/>
          <p:nvPr/>
        </p:nvSpPr>
        <p:spPr>
          <a:xfrm>
            <a:off x="392906" y="4359473"/>
            <a:ext cx="2347894"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Poor data quality costs organizations </a:t>
            </a:r>
            <a:endParaRPr lang="en-US" sz="942" dirty="0"/>
          </a:p>
        </p:txBody>
      </p:sp>
      <p:sp>
        <p:nvSpPr>
          <p:cNvPr id="28" name="Text 17"/>
          <p:cNvSpPr/>
          <p:nvPr/>
        </p:nvSpPr>
        <p:spPr>
          <a:xfrm>
            <a:off x="2740800" y="4359473"/>
            <a:ext cx="811541" cy="175022"/>
          </a:xfrm>
          <a:prstGeom prst="rect">
            <a:avLst/>
          </a:prstGeom>
          <a:noFill/>
          <a:ln/>
        </p:spPr>
        <p:txBody>
          <a:bodyPr wrap="none" lIns="0" tIns="0" rIns="0" bIns="0" rtlCol="0" anchor="ctr">
            <a:spAutoFit/>
          </a:bodyPr>
          <a:lstStyle/>
          <a:p>
            <a:pPr marL="0" indent="0">
              <a:buNone/>
            </a:pPr>
            <a:r>
              <a:rPr lang="en-US" sz="942" b="1" dirty="0">
                <a:solidFill>
                  <a:srgbClr val="E74C3C"/>
                </a:solidFill>
                <a:latin typeface="Noto Sans" pitchFamily="34" charset="0"/>
                <a:ea typeface="Noto Sans" pitchFamily="34" charset="-122"/>
                <a:cs typeface="Noto Sans" pitchFamily="34" charset="-120"/>
              </a:rPr>
              <a:t>$12.9 million</a:t>
            </a:r>
            <a:endParaRPr lang="en-US" sz="942" dirty="0"/>
          </a:p>
        </p:txBody>
      </p:sp>
      <p:sp>
        <p:nvSpPr>
          <p:cNvPr id="29" name="Text 18"/>
          <p:cNvSpPr/>
          <p:nvPr/>
        </p:nvSpPr>
        <p:spPr>
          <a:xfrm>
            <a:off x="3552341" y="4359473"/>
            <a:ext cx="548060"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annually</a:t>
            </a:r>
            <a:endParaRPr lang="en-US" sz="942" dirty="0"/>
          </a:p>
        </p:txBody>
      </p:sp>
      <p:sp>
        <p:nvSpPr>
          <p:cNvPr id="30" name="Text 19"/>
          <p:cNvSpPr/>
          <p:nvPr/>
        </p:nvSpPr>
        <p:spPr>
          <a:xfrm>
            <a:off x="392906" y="4623792"/>
            <a:ext cx="1263774"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Data breaches cost </a:t>
            </a:r>
            <a:endParaRPr lang="en-US" sz="942" dirty="0"/>
          </a:p>
        </p:txBody>
      </p:sp>
      <p:sp>
        <p:nvSpPr>
          <p:cNvPr id="31" name="Text 20"/>
          <p:cNvSpPr/>
          <p:nvPr/>
        </p:nvSpPr>
        <p:spPr>
          <a:xfrm>
            <a:off x="1656680" y="4623792"/>
            <a:ext cx="811541" cy="175022"/>
          </a:xfrm>
          <a:prstGeom prst="rect">
            <a:avLst/>
          </a:prstGeom>
          <a:noFill/>
          <a:ln/>
        </p:spPr>
        <p:txBody>
          <a:bodyPr wrap="none" lIns="0" tIns="0" rIns="0" bIns="0" rtlCol="0" anchor="ctr">
            <a:spAutoFit/>
          </a:bodyPr>
          <a:lstStyle/>
          <a:p>
            <a:pPr marL="0" indent="0">
              <a:buNone/>
            </a:pPr>
            <a:r>
              <a:rPr lang="en-US" sz="942" b="1" dirty="0">
                <a:solidFill>
                  <a:srgbClr val="E74C3C"/>
                </a:solidFill>
                <a:latin typeface="Noto Sans" pitchFamily="34" charset="0"/>
                <a:ea typeface="Noto Sans" pitchFamily="34" charset="-122"/>
                <a:cs typeface="Noto Sans" pitchFamily="34" charset="-120"/>
              </a:rPr>
              <a:t>$4.35 million</a:t>
            </a:r>
            <a:endParaRPr lang="en-US" sz="942" dirty="0"/>
          </a:p>
        </p:txBody>
      </p:sp>
      <p:sp>
        <p:nvSpPr>
          <p:cNvPr id="32" name="Text 21"/>
          <p:cNvSpPr/>
          <p:nvPr/>
        </p:nvSpPr>
        <p:spPr>
          <a:xfrm>
            <a:off x="2468221" y="4623792"/>
            <a:ext cx="1464999"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per incident on average</a:t>
            </a:r>
            <a:endParaRPr lang="en-US" sz="942" dirty="0"/>
          </a:p>
        </p:txBody>
      </p:sp>
      <p:sp>
        <p:nvSpPr>
          <p:cNvPr id="33" name="Text 22"/>
          <p:cNvSpPr/>
          <p:nvPr/>
        </p:nvSpPr>
        <p:spPr>
          <a:xfrm>
            <a:off x="392906" y="4888111"/>
            <a:ext cx="81790"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a:t>
            </a:r>
            <a:endParaRPr lang="en-US" sz="942" dirty="0"/>
          </a:p>
        </p:txBody>
      </p:sp>
      <p:sp>
        <p:nvSpPr>
          <p:cNvPr id="34" name="Text 23"/>
          <p:cNvSpPr/>
          <p:nvPr/>
        </p:nvSpPr>
        <p:spPr>
          <a:xfrm>
            <a:off x="474697" y="4888111"/>
            <a:ext cx="262979" cy="175022"/>
          </a:xfrm>
          <a:prstGeom prst="rect">
            <a:avLst/>
          </a:prstGeom>
          <a:noFill/>
          <a:ln/>
        </p:spPr>
        <p:txBody>
          <a:bodyPr wrap="none" lIns="0" tIns="0" rIns="0" bIns="0" rtlCol="0" anchor="ctr">
            <a:spAutoFit/>
          </a:bodyPr>
          <a:lstStyle/>
          <a:p>
            <a:pPr marL="0" indent="0">
              <a:buNone/>
            </a:pPr>
            <a:r>
              <a:rPr lang="en-US" sz="942" b="1" dirty="0">
                <a:solidFill>
                  <a:srgbClr val="E74C3C"/>
                </a:solidFill>
                <a:latin typeface="Noto Sans" pitchFamily="34" charset="0"/>
                <a:ea typeface="Noto Sans" pitchFamily="34" charset="-122"/>
                <a:cs typeface="Noto Sans" pitchFamily="34" charset="-120"/>
              </a:rPr>
              <a:t>68%</a:t>
            </a:r>
            <a:endParaRPr lang="en-US" sz="942" dirty="0"/>
          </a:p>
        </p:txBody>
      </p:sp>
      <p:sp>
        <p:nvSpPr>
          <p:cNvPr id="35" name="Text 24"/>
          <p:cNvSpPr/>
          <p:nvPr/>
        </p:nvSpPr>
        <p:spPr>
          <a:xfrm>
            <a:off x="737676" y="4888111"/>
            <a:ext cx="2282065"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of companies struggle with data silos</a:t>
            </a:r>
            <a:endParaRPr lang="en-US" sz="942" dirty="0"/>
          </a:p>
        </p:txBody>
      </p:sp>
      <p:pic>
        <p:nvPicPr>
          <p:cNvPr id="36" name="Image 9" descr="preencoded.png"/>
          <p:cNvPicPr>
            <a:picLocks noChangeAspect="1"/>
          </p:cNvPicPr>
          <p:nvPr/>
        </p:nvPicPr>
        <p:blipFill>
          <a:blip r:embed="rId11"/>
          <a:stretch>
            <a:fillRect/>
          </a:stretch>
        </p:blipFill>
        <p:spPr>
          <a:xfrm>
            <a:off x="5044911" y="1639491"/>
            <a:ext cx="3447557" cy="2857500"/>
          </a:xfrm>
          <a:prstGeom prst="rect">
            <a:avLst/>
          </a:prstGeom>
        </p:spPr>
      </p:pic>
      <p:sp>
        <p:nvSpPr>
          <p:cNvPr id="37" name="Text 25"/>
          <p:cNvSpPr/>
          <p:nvPr/>
        </p:nvSpPr>
        <p:spPr>
          <a:xfrm>
            <a:off x="285750" y="5393531"/>
            <a:ext cx="8572500"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3 </a:t>
            </a:r>
            <a:endParaRPr lang="en-US" sz="837"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0D47A1"/>
                </a:solidFill>
                <a:latin typeface="Noto Sans" pitchFamily="34" charset="0"/>
                <a:ea typeface="Noto Sans" pitchFamily="34" charset="-122"/>
                <a:cs typeface="Noto Sans" pitchFamily="34" charset="-120"/>
              </a:rPr>
              <a:t>The Global Privacy Regulatory Landscape</a:t>
            </a:r>
            <a:endParaRPr lang="en-US" sz="2025" dirty="0"/>
          </a:p>
        </p:txBody>
      </p:sp>
      <p:pic>
        <p:nvPicPr>
          <p:cNvPr id="4" name="Image 1" descr="preencoded.png"/>
          <p:cNvPicPr>
            <a:picLocks noChangeAspect="1"/>
          </p:cNvPicPr>
          <p:nvPr/>
        </p:nvPicPr>
        <p:blipFill>
          <a:blip r:embed="rId4"/>
          <a:stretch>
            <a:fillRect/>
          </a:stretch>
        </p:blipFill>
        <p:spPr>
          <a:xfrm>
            <a:off x="214313" y="785813"/>
            <a:ext cx="171450" cy="171450"/>
          </a:xfrm>
          <a:prstGeom prst="rect">
            <a:avLst/>
          </a:prstGeom>
        </p:spPr>
      </p:pic>
      <p:sp>
        <p:nvSpPr>
          <p:cNvPr id="5" name="Text 1"/>
          <p:cNvSpPr/>
          <p:nvPr/>
        </p:nvSpPr>
        <p:spPr>
          <a:xfrm>
            <a:off x="457200" y="742950"/>
            <a:ext cx="1341602"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Global Coverage </a:t>
            </a:r>
            <a:endParaRPr lang="en-US" sz="1350" dirty="0"/>
          </a:p>
        </p:txBody>
      </p:sp>
      <p:pic>
        <p:nvPicPr>
          <p:cNvPr id="6" name="Image 2" descr="preencoded.png"/>
          <p:cNvPicPr>
            <a:picLocks noChangeAspect="1"/>
          </p:cNvPicPr>
          <p:nvPr/>
        </p:nvPicPr>
        <p:blipFill>
          <a:blip r:embed="rId5"/>
          <a:stretch>
            <a:fillRect/>
          </a:stretch>
        </p:blipFill>
        <p:spPr>
          <a:xfrm>
            <a:off x="214313" y="1143000"/>
            <a:ext cx="142875" cy="142875"/>
          </a:xfrm>
          <a:prstGeom prst="rect">
            <a:avLst/>
          </a:prstGeom>
        </p:spPr>
      </p:pic>
      <p:sp>
        <p:nvSpPr>
          <p:cNvPr id="7" name="Text 2"/>
          <p:cNvSpPr/>
          <p:nvPr/>
        </p:nvSpPr>
        <p:spPr>
          <a:xfrm>
            <a:off x="428625" y="1107281"/>
            <a:ext cx="3457017"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79% of countries have enacted data protection laws</a:t>
            </a:r>
            <a:endParaRPr lang="en-US" sz="1046" dirty="0"/>
          </a:p>
        </p:txBody>
      </p:sp>
      <p:pic>
        <p:nvPicPr>
          <p:cNvPr id="8" name="Image 3" descr="preencoded.png"/>
          <p:cNvPicPr>
            <a:picLocks noChangeAspect="1"/>
          </p:cNvPicPr>
          <p:nvPr/>
        </p:nvPicPr>
        <p:blipFill>
          <a:blip r:embed="rId5"/>
          <a:stretch>
            <a:fillRect/>
          </a:stretch>
        </p:blipFill>
        <p:spPr>
          <a:xfrm>
            <a:off x="214313" y="1464469"/>
            <a:ext cx="142875" cy="142875"/>
          </a:xfrm>
          <a:prstGeom prst="rect">
            <a:avLst/>
          </a:prstGeom>
        </p:spPr>
      </p:pic>
      <p:sp>
        <p:nvSpPr>
          <p:cNvPr id="9" name="Text 3"/>
          <p:cNvSpPr/>
          <p:nvPr/>
        </p:nvSpPr>
        <p:spPr>
          <a:xfrm>
            <a:off x="428625" y="1428750"/>
            <a:ext cx="3472588"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Trend toward comprehensive vs. sectoral regulation</a:t>
            </a:r>
            <a:endParaRPr lang="en-US" sz="1046" dirty="0"/>
          </a:p>
        </p:txBody>
      </p:sp>
      <p:pic>
        <p:nvPicPr>
          <p:cNvPr id="10" name="Image 4" descr="preencoded.png"/>
          <p:cNvPicPr>
            <a:picLocks noChangeAspect="1"/>
          </p:cNvPicPr>
          <p:nvPr/>
        </p:nvPicPr>
        <p:blipFill>
          <a:blip r:embed="rId6"/>
          <a:stretch>
            <a:fillRect/>
          </a:stretch>
        </p:blipFill>
        <p:spPr>
          <a:xfrm>
            <a:off x="214313" y="1828800"/>
            <a:ext cx="171450" cy="171450"/>
          </a:xfrm>
          <a:prstGeom prst="rect">
            <a:avLst/>
          </a:prstGeom>
        </p:spPr>
      </p:pic>
      <p:sp>
        <p:nvSpPr>
          <p:cNvPr id="11" name="Text 4"/>
          <p:cNvSpPr/>
          <p:nvPr/>
        </p:nvSpPr>
        <p:spPr>
          <a:xfrm>
            <a:off x="457200" y="1785938"/>
            <a:ext cx="2613413"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Key Privacy Legislation Timeline </a:t>
            </a:r>
            <a:endParaRPr lang="en-US" sz="1350" dirty="0"/>
          </a:p>
        </p:txBody>
      </p:sp>
      <p:sp>
        <p:nvSpPr>
          <p:cNvPr id="12" name="Shape 5"/>
          <p:cNvSpPr/>
          <p:nvPr/>
        </p:nvSpPr>
        <p:spPr>
          <a:xfrm>
            <a:off x="508926" y="2201526"/>
            <a:ext cx="114300" cy="114300"/>
          </a:xfrm>
          <a:prstGeom prst="ellipse">
            <a:avLst/>
          </a:prstGeom>
          <a:solidFill>
            <a:srgbClr val="0D47A1"/>
          </a:solidFill>
          <a:ln/>
        </p:spPr>
      </p:sp>
      <p:sp>
        <p:nvSpPr>
          <p:cNvPr id="13" name="Text 6"/>
          <p:cNvSpPr/>
          <p:nvPr/>
        </p:nvSpPr>
        <p:spPr>
          <a:xfrm>
            <a:off x="413054" y="2396728"/>
            <a:ext cx="316864" cy="171450"/>
          </a:xfrm>
          <a:prstGeom prst="rect">
            <a:avLst/>
          </a:prstGeom>
          <a:noFill/>
          <a:ln/>
        </p:spPr>
        <p:txBody>
          <a:bodyPr wrap="none" lIns="0" tIns="0" rIns="0" bIns="0" rtlCol="0" anchor="ctr">
            <a:spAutoFit/>
          </a:bodyPr>
          <a:lstStyle/>
          <a:p>
            <a:pPr marL="0" indent="0">
              <a:buNone/>
            </a:pPr>
            <a:r>
              <a:rPr lang="en-US" sz="837" b="1" dirty="0">
                <a:solidFill>
                  <a:srgbClr val="0D47A1"/>
                </a:solidFill>
                <a:latin typeface="Noto Sans" pitchFamily="34" charset="0"/>
                <a:ea typeface="Noto Sans" pitchFamily="34" charset="-122"/>
                <a:cs typeface="Noto Sans" pitchFamily="34" charset="-120"/>
              </a:rPr>
              <a:t>1970s</a:t>
            </a:r>
            <a:endParaRPr lang="en-US" sz="837" dirty="0"/>
          </a:p>
        </p:txBody>
      </p:sp>
      <p:sp>
        <p:nvSpPr>
          <p:cNvPr id="14" name="Text 7"/>
          <p:cNvSpPr/>
          <p:nvPr/>
        </p:nvSpPr>
        <p:spPr>
          <a:xfrm>
            <a:off x="214313" y="2596753"/>
            <a:ext cx="714375" cy="300038"/>
          </a:xfrm>
          <a:prstGeom prst="rect">
            <a:avLst/>
          </a:prstGeom>
          <a:noFill/>
          <a:ln/>
        </p:spPr>
        <p:txBody>
          <a:bodyPr wrap="square" lIns="0" tIns="0" rIns="0" bIns="0" rtlCol="0" anchor="ctr">
            <a:spAutoFit/>
          </a:bodyPr>
          <a:lstStyle/>
          <a:p>
            <a:pPr marL="0" indent="0" algn="ctr">
              <a:buNone/>
            </a:pPr>
            <a:r>
              <a:rPr lang="en-US" sz="732" dirty="0">
                <a:solidFill>
                  <a:srgbClr val="212121"/>
                </a:solidFill>
                <a:latin typeface="Noto Sans" pitchFamily="34" charset="0"/>
                <a:ea typeface="Noto Sans" pitchFamily="34" charset="-122"/>
                <a:cs typeface="Noto Sans" pitchFamily="34" charset="-120"/>
              </a:rPr>
              <a:t>First Privacy Laws</a:t>
            </a:r>
            <a:endParaRPr lang="en-US" sz="732" dirty="0"/>
          </a:p>
        </p:txBody>
      </p:sp>
      <p:sp>
        <p:nvSpPr>
          <p:cNvPr id="15" name="Shape 8"/>
          <p:cNvSpPr/>
          <p:nvPr/>
        </p:nvSpPr>
        <p:spPr>
          <a:xfrm>
            <a:off x="1392990" y="2225278"/>
            <a:ext cx="114300" cy="114300"/>
          </a:xfrm>
          <a:prstGeom prst="ellipse">
            <a:avLst/>
          </a:prstGeom>
          <a:solidFill>
            <a:srgbClr val="0D47A1"/>
          </a:solidFill>
          <a:ln/>
        </p:spPr>
      </p:sp>
      <p:sp>
        <p:nvSpPr>
          <p:cNvPr id="16" name="Text 9"/>
          <p:cNvSpPr/>
          <p:nvPr/>
        </p:nvSpPr>
        <p:spPr>
          <a:xfrm>
            <a:off x="1328696" y="2400301"/>
            <a:ext cx="261528" cy="171450"/>
          </a:xfrm>
          <a:prstGeom prst="rect">
            <a:avLst/>
          </a:prstGeom>
          <a:noFill/>
          <a:ln/>
        </p:spPr>
        <p:txBody>
          <a:bodyPr wrap="none" lIns="0" tIns="0" rIns="0" bIns="0" rtlCol="0" anchor="ctr">
            <a:spAutoFit/>
          </a:bodyPr>
          <a:lstStyle/>
          <a:p>
            <a:pPr marL="0" indent="0">
              <a:buNone/>
            </a:pPr>
            <a:r>
              <a:rPr lang="en-US" sz="837" b="1" dirty="0">
                <a:solidFill>
                  <a:srgbClr val="0D47A1"/>
                </a:solidFill>
                <a:latin typeface="Noto Sans" pitchFamily="34" charset="0"/>
                <a:ea typeface="Noto Sans" pitchFamily="34" charset="-122"/>
                <a:cs typeface="Noto Sans" pitchFamily="34" charset="-120"/>
              </a:rPr>
              <a:t>1995</a:t>
            </a:r>
            <a:endParaRPr lang="en-US" sz="837" dirty="0"/>
          </a:p>
        </p:txBody>
      </p:sp>
      <p:sp>
        <p:nvSpPr>
          <p:cNvPr id="17" name="Text 10"/>
          <p:cNvSpPr/>
          <p:nvPr/>
        </p:nvSpPr>
        <p:spPr>
          <a:xfrm>
            <a:off x="1118974" y="2521744"/>
            <a:ext cx="714375" cy="450056"/>
          </a:xfrm>
          <a:prstGeom prst="rect">
            <a:avLst/>
          </a:prstGeom>
          <a:noFill/>
          <a:ln/>
        </p:spPr>
        <p:txBody>
          <a:bodyPr wrap="square" lIns="0" tIns="0" rIns="0" bIns="0" rtlCol="0" anchor="ctr">
            <a:spAutoFit/>
          </a:bodyPr>
          <a:lstStyle/>
          <a:p>
            <a:pPr marL="0" indent="0" algn="ctr">
              <a:buNone/>
            </a:pPr>
            <a:r>
              <a:rPr lang="en-US" sz="732" dirty="0">
                <a:solidFill>
                  <a:srgbClr val="212121"/>
                </a:solidFill>
                <a:latin typeface="Noto Sans" pitchFamily="34" charset="0"/>
                <a:ea typeface="Noto Sans" pitchFamily="34" charset="-122"/>
                <a:cs typeface="Noto Sans" pitchFamily="34" charset="-120"/>
              </a:rPr>
              <a:t>EU Data Protection Directive</a:t>
            </a:r>
            <a:endParaRPr lang="en-US" sz="732" dirty="0"/>
          </a:p>
        </p:txBody>
      </p:sp>
      <p:sp>
        <p:nvSpPr>
          <p:cNvPr id="18" name="Shape 11"/>
          <p:cNvSpPr/>
          <p:nvPr/>
        </p:nvSpPr>
        <p:spPr>
          <a:xfrm>
            <a:off x="2323672" y="2225278"/>
            <a:ext cx="114300" cy="114300"/>
          </a:xfrm>
          <a:prstGeom prst="ellipse">
            <a:avLst/>
          </a:prstGeom>
          <a:solidFill>
            <a:srgbClr val="0D47A1"/>
          </a:solidFill>
          <a:ln/>
        </p:spPr>
      </p:sp>
      <p:sp>
        <p:nvSpPr>
          <p:cNvPr id="19" name="Text 12"/>
          <p:cNvSpPr/>
          <p:nvPr/>
        </p:nvSpPr>
        <p:spPr>
          <a:xfrm>
            <a:off x="2250058" y="2396728"/>
            <a:ext cx="261528" cy="171450"/>
          </a:xfrm>
          <a:prstGeom prst="rect">
            <a:avLst/>
          </a:prstGeom>
          <a:noFill/>
          <a:ln/>
        </p:spPr>
        <p:txBody>
          <a:bodyPr wrap="none" lIns="0" tIns="0" rIns="0" bIns="0" rtlCol="0" anchor="ctr">
            <a:spAutoFit/>
          </a:bodyPr>
          <a:lstStyle/>
          <a:p>
            <a:pPr marL="0" indent="0">
              <a:buNone/>
            </a:pPr>
            <a:r>
              <a:rPr lang="en-US" sz="837" b="1" dirty="0">
                <a:solidFill>
                  <a:srgbClr val="0D47A1"/>
                </a:solidFill>
                <a:latin typeface="Noto Sans" pitchFamily="34" charset="0"/>
                <a:ea typeface="Noto Sans" pitchFamily="34" charset="-122"/>
                <a:cs typeface="Noto Sans" pitchFamily="34" charset="-120"/>
              </a:rPr>
              <a:t>2018</a:t>
            </a:r>
            <a:endParaRPr lang="en-US" sz="837" dirty="0"/>
          </a:p>
        </p:txBody>
      </p:sp>
      <p:sp>
        <p:nvSpPr>
          <p:cNvPr id="20" name="Text 13"/>
          <p:cNvSpPr/>
          <p:nvPr/>
        </p:nvSpPr>
        <p:spPr>
          <a:xfrm>
            <a:off x="2023635" y="2596753"/>
            <a:ext cx="714375" cy="300038"/>
          </a:xfrm>
          <a:prstGeom prst="rect">
            <a:avLst/>
          </a:prstGeom>
          <a:noFill/>
          <a:ln/>
        </p:spPr>
        <p:txBody>
          <a:bodyPr wrap="square" lIns="0" tIns="0" rIns="0" bIns="0" rtlCol="0" anchor="ctr">
            <a:spAutoFit/>
          </a:bodyPr>
          <a:lstStyle/>
          <a:p>
            <a:pPr marL="0" indent="0" algn="ctr">
              <a:buNone/>
            </a:pPr>
            <a:r>
              <a:rPr lang="en-US" sz="732" dirty="0">
                <a:solidFill>
                  <a:srgbClr val="212121"/>
                </a:solidFill>
                <a:latin typeface="Noto Sans" pitchFamily="34" charset="0"/>
                <a:ea typeface="Noto Sans" pitchFamily="34" charset="-122"/>
                <a:cs typeface="Noto Sans" pitchFamily="34" charset="-120"/>
              </a:rPr>
              <a:t>GDPR Enforcement</a:t>
            </a:r>
            <a:endParaRPr lang="en-US" sz="732" dirty="0"/>
          </a:p>
        </p:txBody>
      </p:sp>
      <p:sp>
        <p:nvSpPr>
          <p:cNvPr id="21" name="Shape 14"/>
          <p:cNvSpPr/>
          <p:nvPr/>
        </p:nvSpPr>
        <p:spPr>
          <a:xfrm>
            <a:off x="3228333" y="2225278"/>
            <a:ext cx="114300" cy="114300"/>
          </a:xfrm>
          <a:prstGeom prst="ellipse">
            <a:avLst/>
          </a:prstGeom>
          <a:solidFill>
            <a:srgbClr val="0D47A1"/>
          </a:solidFill>
          <a:ln/>
        </p:spPr>
      </p:sp>
      <p:sp>
        <p:nvSpPr>
          <p:cNvPr id="22" name="Text 15"/>
          <p:cNvSpPr/>
          <p:nvPr/>
        </p:nvSpPr>
        <p:spPr>
          <a:xfrm>
            <a:off x="3070920" y="2396728"/>
            <a:ext cx="429099" cy="171450"/>
          </a:xfrm>
          <a:prstGeom prst="rect">
            <a:avLst/>
          </a:prstGeom>
          <a:noFill/>
          <a:ln/>
        </p:spPr>
        <p:txBody>
          <a:bodyPr wrap="none" lIns="0" tIns="0" rIns="0" bIns="0" rtlCol="0" anchor="ctr">
            <a:spAutoFit/>
          </a:bodyPr>
          <a:lstStyle/>
          <a:p>
            <a:pPr marL="0" indent="0">
              <a:buNone/>
            </a:pPr>
            <a:r>
              <a:rPr lang="en-US" sz="837" b="1" dirty="0">
                <a:solidFill>
                  <a:srgbClr val="0D47A1"/>
                </a:solidFill>
                <a:latin typeface="Noto Sans" pitchFamily="34" charset="0"/>
                <a:ea typeface="Noto Sans" pitchFamily="34" charset="-122"/>
                <a:cs typeface="Noto Sans" pitchFamily="34" charset="-120"/>
              </a:rPr>
              <a:t>2020-23</a:t>
            </a:r>
            <a:endParaRPr lang="en-US" sz="837" dirty="0"/>
          </a:p>
        </p:txBody>
      </p:sp>
      <p:sp>
        <p:nvSpPr>
          <p:cNvPr id="23" name="Text 16"/>
          <p:cNvSpPr/>
          <p:nvPr/>
        </p:nvSpPr>
        <p:spPr>
          <a:xfrm>
            <a:off x="2928296" y="2596753"/>
            <a:ext cx="714375" cy="300038"/>
          </a:xfrm>
          <a:prstGeom prst="rect">
            <a:avLst/>
          </a:prstGeom>
          <a:noFill/>
          <a:ln/>
        </p:spPr>
        <p:txBody>
          <a:bodyPr wrap="square" lIns="0" tIns="0" rIns="0" bIns="0" rtlCol="0" anchor="ctr">
            <a:spAutoFit/>
          </a:bodyPr>
          <a:lstStyle/>
          <a:p>
            <a:pPr marL="0" indent="0" algn="ctr">
              <a:buNone/>
            </a:pPr>
            <a:r>
              <a:rPr lang="en-US" sz="732" dirty="0">
                <a:solidFill>
                  <a:srgbClr val="212121"/>
                </a:solidFill>
                <a:latin typeface="Noto Sans" pitchFamily="34" charset="0"/>
                <a:ea typeface="Noto Sans" pitchFamily="34" charset="-122"/>
                <a:cs typeface="Noto Sans" pitchFamily="34" charset="-120"/>
              </a:rPr>
              <a:t>Global Adoption Wave</a:t>
            </a:r>
            <a:endParaRPr lang="en-US" sz="732" dirty="0"/>
          </a:p>
        </p:txBody>
      </p:sp>
      <p:sp>
        <p:nvSpPr>
          <p:cNvPr id="24" name="Shape 17"/>
          <p:cNvSpPr/>
          <p:nvPr/>
        </p:nvSpPr>
        <p:spPr>
          <a:xfrm>
            <a:off x="4087802" y="2196215"/>
            <a:ext cx="114300" cy="114300"/>
          </a:xfrm>
          <a:prstGeom prst="ellipse">
            <a:avLst/>
          </a:prstGeom>
          <a:solidFill>
            <a:srgbClr val="0D47A1"/>
          </a:solidFill>
          <a:ln/>
        </p:spPr>
      </p:sp>
      <p:sp>
        <p:nvSpPr>
          <p:cNvPr id="25" name="Text 18"/>
          <p:cNvSpPr/>
          <p:nvPr/>
        </p:nvSpPr>
        <p:spPr>
          <a:xfrm>
            <a:off x="3986919" y="2389096"/>
            <a:ext cx="326910" cy="171450"/>
          </a:xfrm>
          <a:prstGeom prst="rect">
            <a:avLst/>
          </a:prstGeom>
          <a:noFill/>
          <a:ln/>
        </p:spPr>
        <p:txBody>
          <a:bodyPr wrap="none" lIns="0" tIns="0" rIns="0" bIns="0" rtlCol="0" anchor="ctr">
            <a:spAutoFit/>
          </a:bodyPr>
          <a:lstStyle/>
          <a:p>
            <a:pPr marL="0" indent="0">
              <a:buNone/>
            </a:pPr>
            <a:r>
              <a:rPr lang="en-US" sz="837" b="1" dirty="0">
                <a:solidFill>
                  <a:srgbClr val="0D47A1"/>
                </a:solidFill>
                <a:latin typeface="Noto Sans" pitchFamily="34" charset="0"/>
                <a:ea typeface="Noto Sans" pitchFamily="34" charset="-122"/>
                <a:cs typeface="Noto Sans" pitchFamily="34" charset="-120"/>
              </a:rPr>
              <a:t>2024+</a:t>
            </a:r>
            <a:endParaRPr lang="en-US" sz="837" dirty="0"/>
          </a:p>
        </p:txBody>
      </p:sp>
      <p:sp>
        <p:nvSpPr>
          <p:cNvPr id="26" name="Text 19"/>
          <p:cNvSpPr/>
          <p:nvPr/>
        </p:nvSpPr>
        <p:spPr>
          <a:xfrm>
            <a:off x="3832957" y="2671763"/>
            <a:ext cx="631887" cy="150019"/>
          </a:xfrm>
          <a:prstGeom prst="rect">
            <a:avLst/>
          </a:prstGeom>
          <a:noFill/>
          <a:ln/>
        </p:spPr>
        <p:txBody>
          <a:bodyPr wrap="none" lIns="0" tIns="0" rIns="0" bIns="0" rtlCol="0" anchor="ctr">
            <a:spAutoFit/>
          </a:bodyPr>
          <a:lstStyle/>
          <a:p>
            <a:pPr marL="0" indent="0" algn="ctr">
              <a:buNone/>
            </a:pPr>
            <a:r>
              <a:rPr lang="en-US" sz="732" dirty="0">
                <a:solidFill>
                  <a:srgbClr val="212121"/>
                </a:solidFill>
                <a:latin typeface="Noto Sans" pitchFamily="34" charset="0"/>
                <a:ea typeface="Noto Sans" pitchFamily="34" charset="-122"/>
                <a:cs typeface="Noto Sans" pitchFamily="34" charset="-120"/>
              </a:rPr>
              <a:t>AI Regulation</a:t>
            </a:r>
            <a:endParaRPr lang="en-US" sz="732" dirty="0"/>
          </a:p>
        </p:txBody>
      </p:sp>
      <p:sp>
        <p:nvSpPr>
          <p:cNvPr id="27" name="Shape 20"/>
          <p:cNvSpPr/>
          <p:nvPr/>
        </p:nvSpPr>
        <p:spPr>
          <a:xfrm>
            <a:off x="214313" y="3114675"/>
            <a:ext cx="4250531" cy="1271588"/>
          </a:xfrm>
          <a:prstGeom prst="rect">
            <a:avLst/>
          </a:prstGeom>
          <a:solidFill>
            <a:srgbClr val="0D47A1">
              <a:alpha val="10000"/>
            </a:srgbClr>
          </a:solidFill>
          <a:ln/>
        </p:spPr>
      </p:sp>
      <p:sp>
        <p:nvSpPr>
          <p:cNvPr id="28" name="Shape 21"/>
          <p:cNvSpPr/>
          <p:nvPr/>
        </p:nvSpPr>
        <p:spPr>
          <a:xfrm>
            <a:off x="214313" y="3114675"/>
            <a:ext cx="28575" cy="1271588"/>
          </a:xfrm>
          <a:prstGeom prst="rect">
            <a:avLst/>
          </a:prstGeom>
          <a:solidFill>
            <a:srgbClr val="0D47A1"/>
          </a:solidFill>
          <a:ln/>
        </p:spPr>
      </p:sp>
      <p:sp>
        <p:nvSpPr>
          <p:cNvPr id="29" name="Text 22"/>
          <p:cNvSpPr/>
          <p:nvPr/>
        </p:nvSpPr>
        <p:spPr>
          <a:xfrm>
            <a:off x="321469" y="3221831"/>
            <a:ext cx="4036219"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Regional Coverage</a:t>
            </a:r>
            <a:endParaRPr lang="en-US" sz="1046" dirty="0"/>
          </a:p>
        </p:txBody>
      </p:sp>
      <p:sp>
        <p:nvSpPr>
          <p:cNvPr id="30" name="Text 23"/>
          <p:cNvSpPr/>
          <p:nvPr/>
        </p:nvSpPr>
        <p:spPr>
          <a:xfrm>
            <a:off x="321469" y="3507581"/>
            <a:ext cx="4036219" cy="192881"/>
          </a:xfrm>
          <a:prstGeom prst="rect">
            <a:avLst/>
          </a:prstGeom>
          <a:noFill/>
          <a:ln/>
        </p:spPr>
        <p:txBody>
          <a:bodyPr wrap="none" lIns="0" tIns="0" rIns="0" bIns="0" rtlCol="0" anchor="ctr">
            <a:spAutoFit/>
          </a:bodyPr>
          <a:lstStyle/>
          <a:p>
            <a:pPr marL="0" indent="0" algn="l">
              <a:buNone/>
            </a:pPr>
            <a:r>
              <a:rPr lang="en-US" sz="942" dirty="0">
                <a:solidFill>
                  <a:srgbClr val="212121"/>
                </a:solidFill>
                <a:latin typeface="Noto Sans" pitchFamily="34" charset="0"/>
                <a:ea typeface="Noto Sans" pitchFamily="34" charset="-122"/>
                <a:cs typeface="Noto Sans" pitchFamily="34" charset="-120"/>
              </a:rPr>
              <a:t>Europe: 94% of countries with comprehensive laws</a:t>
            </a:r>
            <a:endParaRPr lang="en-US" sz="942" dirty="0"/>
          </a:p>
        </p:txBody>
      </p:sp>
      <p:sp>
        <p:nvSpPr>
          <p:cNvPr id="31" name="Text 24"/>
          <p:cNvSpPr/>
          <p:nvPr/>
        </p:nvSpPr>
        <p:spPr>
          <a:xfrm>
            <a:off x="321469" y="3700463"/>
            <a:ext cx="4036219" cy="192881"/>
          </a:xfrm>
          <a:prstGeom prst="rect">
            <a:avLst/>
          </a:prstGeom>
          <a:noFill/>
          <a:ln/>
        </p:spPr>
        <p:txBody>
          <a:bodyPr wrap="none" lIns="0" tIns="0" rIns="0" bIns="0" rtlCol="0" anchor="ctr">
            <a:spAutoFit/>
          </a:bodyPr>
          <a:lstStyle/>
          <a:p>
            <a:pPr marL="0" indent="0" algn="l">
              <a:buNone/>
            </a:pPr>
            <a:r>
              <a:rPr lang="en-US" sz="942" dirty="0">
                <a:solidFill>
                  <a:srgbClr val="212121"/>
                </a:solidFill>
                <a:latin typeface="Noto Sans" pitchFamily="34" charset="0"/>
                <a:ea typeface="Noto Sans" pitchFamily="34" charset="-122"/>
                <a:cs typeface="Noto Sans" pitchFamily="34" charset="-120"/>
              </a:rPr>
              <a:t>Asia-Pacific: 65% with varying approaches</a:t>
            </a:r>
            <a:endParaRPr lang="en-US" sz="942" dirty="0"/>
          </a:p>
        </p:txBody>
      </p:sp>
      <p:sp>
        <p:nvSpPr>
          <p:cNvPr id="32" name="Text 25"/>
          <p:cNvSpPr/>
          <p:nvPr/>
        </p:nvSpPr>
        <p:spPr>
          <a:xfrm>
            <a:off x="321469" y="3893344"/>
            <a:ext cx="4036219" cy="192881"/>
          </a:xfrm>
          <a:prstGeom prst="rect">
            <a:avLst/>
          </a:prstGeom>
          <a:noFill/>
          <a:ln/>
        </p:spPr>
        <p:txBody>
          <a:bodyPr wrap="none" lIns="0" tIns="0" rIns="0" bIns="0" rtlCol="0" anchor="ctr">
            <a:spAutoFit/>
          </a:bodyPr>
          <a:lstStyle/>
          <a:p>
            <a:pPr marL="0" indent="0" algn="l">
              <a:buNone/>
            </a:pPr>
            <a:r>
              <a:rPr lang="en-US" sz="942" dirty="0">
                <a:solidFill>
                  <a:srgbClr val="212121"/>
                </a:solidFill>
                <a:latin typeface="Noto Sans" pitchFamily="34" charset="0"/>
                <a:ea typeface="Noto Sans" pitchFamily="34" charset="-122"/>
                <a:cs typeface="Noto Sans" pitchFamily="34" charset="-120"/>
              </a:rPr>
              <a:t>Americas: 71% with mix of comprehensive and sectoral</a:t>
            </a:r>
            <a:endParaRPr lang="en-US" sz="942" dirty="0"/>
          </a:p>
        </p:txBody>
      </p:sp>
      <p:sp>
        <p:nvSpPr>
          <p:cNvPr id="33" name="Text 26"/>
          <p:cNvSpPr/>
          <p:nvPr/>
        </p:nvSpPr>
        <p:spPr>
          <a:xfrm>
            <a:off x="321469" y="4086225"/>
            <a:ext cx="4036219" cy="192881"/>
          </a:xfrm>
          <a:prstGeom prst="rect">
            <a:avLst/>
          </a:prstGeom>
          <a:noFill/>
          <a:ln/>
        </p:spPr>
        <p:txBody>
          <a:bodyPr wrap="none" lIns="0" tIns="0" rIns="0" bIns="0" rtlCol="0" anchor="ctr">
            <a:spAutoFit/>
          </a:bodyPr>
          <a:lstStyle/>
          <a:p>
            <a:pPr marL="0" indent="0" algn="l">
              <a:buNone/>
            </a:pPr>
            <a:r>
              <a:rPr lang="en-US" sz="942" dirty="0">
                <a:solidFill>
                  <a:srgbClr val="212121"/>
                </a:solidFill>
                <a:latin typeface="Noto Sans" pitchFamily="34" charset="0"/>
                <a:ea typeface="Noto Sans" pitchFamily="34" charset="-122"/>
                <a:cs typeface="Noto Sans" pitchFamily="34" charset="-120"/>
              </a:rPr>
              <a:t>Africa: 61% with increasing adoption</a:t>
            </a:r>
            <a:endParaRPr lang="en-US" sz="942" dirty="0"/>
          </a:p>
        </p:txBody>
      </p:sp>
      <p:pic>
        <p:nvPicPr>
          <p:cNvPr id="34" name="Image 5" descr="preencoded.png"/>
          <p:cNvPicPr>
            <a:picLocks noChangeAspect="1"/>
          </p:cNvPicPr>
          <p:nvPr/>
        </p:nvPicPr>
        <p:blipFill>
          <a:blip r:embed="rId7"/>
          <a:stretch>
            <a:fillRect/>
          </a:stretch>
        </p:blipFill>
        <p:spPr>
          <a:xfrm>
            <a:off x="5018484" y="1139428"/>
            <a:ext cx="3571875" cy="2857500"/>
          </a:xfrm>
          <a:prstGeom prst="rect">
            <a:avLst/>
          </a:prstGeom>
        </p:spPr>
      </p:pic>
      <p:sp>
        <p:nvSpPr>
          <p:cNvPr id="35" name="Text 27"/>
          <p:cNvSpPr/>
          <p:nvPr/>
        </p:nvSpPr>
        <p:spPr>
          <a:xfrm>
            <a:off x="5580859" y="4068366"/>
            <a:ext cx="2447125" cy="150019"/>
          </a:xfrm>
          <a:prstGeom prst="rect">
            <a:avLst/>
          </a:prstGeom>
          <a:noFill/>
          <a:ln/>
        </p:spPr>
        <p:txBody>
          <a:bodyPr wrap="none" lIns="0" tIns="0" rIns="0" bIns="0" rtlCol="0" anchor="ctr">
            <a:spAutoFit/>
          </a:bodyPr>
          <a:lstStyle/>
          <a:p>
            <a:pPr marL="0" indent="0" algn="ctr">
              <a:buNone/>
            </a:pPr>
            <a:r>
              <a:rPr lang="en-US" sz="732" dirty="0">
                <a:solidFill>
                  <a:srgbClr val="757575"/>
                </a:solidFill>
                <a:latin typeface="Noto Sans" pitchFamily="34" charset="0"/>
                <a:ea typeface="Noto Sans" pitchFamily="34" charset="-122"/>
                <a:cs typeface="Noto Sans" pitchFamily="34" charset="-120"/>
              </a:rPr>
              <a:t> World Privacy Map (Source: Morrison Foerster, 2024) </a:t>
            </a:r>
            <a:endParaRPr lang="en-US" sz="732" dirty="0"/>
          </a:p>
        </p:txBody>
      </p:sp>
      <p:sp>
        <p:nvSpPr>
          <p:cNvPr id="36" name="Text 28"/>
          <p:cNvSpPr/>
          <p:nvPr/>
        </p:nvSpPr>
        <p:spPr>
          <a:xfrm>
            <a:off x="214313" y="4757738"/>
            <a:ext cx="3236286"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Global Data Privacy Regulations: A Comprehensive Overview</a:t>
            </a:r>
            <a:endParaRPr lang="en-US" sz="837" dirty="0"/>
          </a:p>
        </p:txBody>
      </p:sp>
      <p:sp>
        <p:nvSpPr>
          <p:cNvPr id="37" name="Text 29"/>
          <p:cNvSpPr/>
          <p:nvPr/>
        </p:nvSpPr>
        <p:spPr>
          <a:xfrm>
            <a:off x="8864305" y="4757738"/>
            <a:ext cx="65382"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3</a:t>
            </a:r>
            <a:endParaRPr lang="en-US" sz="837"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614988"/>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0D47A1"/>
                </a:solidFill>
                <a:latin typeface="Noto Sans" pitchFamily="34" charset="0"/>
                <a:ea typeface="Noto Sans" pitchFamily="34" charset="-122"/>
                <a:cs typeface="Noto Sans" pitchFamily="34" charset="-120"/>
              </a:rPr>
              <a:t>GDPR: Europe's Comprehensive Data Protection Framework</a:t>
            </a:r>
            <a:endParaRPr lang="en-US" sz="2025" dirty="0"/>
          </a:p>
        </p:txBody>
      </p:sp>
      <p:pic>
        <p:nvPicPr>
          <p:cNvPr id="4" name="Image 1" descr="preencoded.png"/>
          <p:cNvPicPr>
            <a:picLocks noChangeAspect="1"/>
          </p:cNvPicPr>
          <p:nvPr/>
        </p:nvPicPr>
        <p:blipFill>
          <a:blip r:embed="rId4"/>
          <a:stretch>
            <a:fillRect/>
          </a:stretch>
        </p:blipFill>
        <p:spPr>
          <a:xfrm>
            <a:off x="214313" y="785813"/>
            <a:ext cx="171450" cy="171450"/>
          </a:xfrm>
          <a:prstGeom prst="rect">
            <a:avLst/>
          </a:prstGeom>
        </p:spPr>
      </p:pic>
      <p:sp>
        <p:nvSpPr>
          <p:cNvPr id="5" name="Text 1"/>
          <p:cNvSpPr/>
          <p:nvPr/>
        </p:nvSpPr>
        <p:spPr>
          <a:xfrm>
            <a:off x="457200" y="742950"/>
            <a:ext cx="1705263"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Scope &amp; Applicability </a:t>
            </a:r>
            <a:endParaRPr lang="en-US" sz="1350" dirty="0"/>
          </a:p>
        </p:txBody>
      </p:sp>
      <p:pic>
        <p:nvPicPr>
          <p:cNvPr id="6" name="Image 2" descr="preencoded.png"/>
          <p:cNvPicPr>
            <a:picLocks noChangeAspect="1"/>
          </p:cNvPicPr>
          <p:nvPr/>
        </p:nvPicPr>
        <p:blipFill>
          <a:blip r:embed="rId5"/>
          <a:stretch>
            <a:fillRect/>
          </a:stretch>
        </p:blipFill>
        <p:spPr>
          <a:xfrm>
            <a:off x="214313" y="1143000"/>
            <a:ext cx="142875" cy="142875"/>
          </a:xfrm>
          <a:prstGeom prst="rect">
            <a:avLst/>
          </a:prstGeom>
        </p:spPr>
      </p:pic>
      <p:sp>
        <p:nvSpPr>
          <p:cNvPr id="7" name="Text 2"/>
          <p:cNvSpPr/>
          <p:nvPr/>
        </p:nvSpPr>
        <p:spPr>
          <a:xfrm>
            <a:off x="428625" y="1107281"/>
            <a:ext cx="3902636"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Effective May 25, 2018 - most rigorous privacy law globally</a:t>
            </a:r>
            <a:endParaRPr lang="en-US" sz="1046" dirty="0"/>
          </a:p>
        </p:txBody>
      </p:sp>
      <p:pic>
        <p:nvPicPr>
          <p:cNvPr id="8" name="Image 3" descr="preencoded.png"/>
          <p:cNvPicPr>
            <a:picLocks noChangeAspect="1"/>
          </p:cNvPicPr>
          <p:nvPr/>
        </p:nvPicPr>
        <p:blipFill>
          <a:blip r:embed="rId5"/>
          <a:stretch>
            <a:fillRect/>
          </a:stretch>
        </p:blipFill>
        <p:spPr>
          <a:xfrm>
            <a:off x="214313" y="1464469"/>
            <a:ext cx="142875" cy="142875"/>
          </a:xfrm>
          <a:prstGeom prst="rect">
            <a:avLst/>
          </a:prstGeom>
        </p:spPr>
      </p:pic>
      <p:sp>
        <p:nvSpPr>
          <p:cNvPr id="9" name="Text 3"/>
          <p:cNvSpPr/>
          <p:nvPr/>
        </p:nvSpPr>
        <p:spPr>
          <a:xfrm>
            <a:off x="428625" y="1321984"/>
            <a:ext cx="4036219" cy="428625"/>
          </a:xfrm>
          <a:prstGeom prst="rect">
            <a:avLst/>
          </a:prstGeom>
          <a:noFill/>
          <a:ln/>
        </p:spPr>
        <p:txBody>
          <a:bodyPr wrap="squar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Extraterritorial scope: applies to EU residents' data worldwide</a:t>
            </a:r>
            <a:endParaRPr lang="en-US" sz="1046" dirty="0"/>
          </a:p>
        </p:txBody>
      </p:sp>
      <p:pic>
        <p:nvPicPr>
          <p:cNvPr id="10" name="Image 4" descr="preencoded.png"/>
          <p:cNvPicPr>
            <a:picLocks noChangeAspect="1"/>
          </p:cNvPicPr>
          <p:nvPr/>
        </p:nvPicPr>
        <p:blipFill>
          <a:blip r:embed="rId6"/>
          <a:stretch>
            <a:fillRect/>
          </a:stretch>
        </p:blipFill>
        <p:spPr>
          <a:xfrm>
            <a:off x="214313" y="2007394"/>
            <a:ext cx="171450" cy="171450"/>
          </a:xfrm>
          <a:prstGeom prst="rect">
            <a:avLst/>
          </a:prstGeom>
        </p:spPr>
      </p:pic>
      <p:sp>
        <p:nvSpPr>
          <p:cNvPr id="11" name="Text 4"/>
          <p:cNvSpPr/>
          <p:nvPr/>
        </p:nvSpPr>
        <p:spPr>
          <a:xfrm>
            <a:off x="457200" y="1964531"/>
            <a:ext cx="1135019"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Key Principles </a:t>
            </a:r>
            <a:endParaRPr lang="en-US" sz="1350" dirty="0"/>
          </a:p>
        </p:txBody>
      </p:sp>
      <p:pic>
        <p:nvPicPr>
          <p:cNvPr id="12" name="Image 5" descr="preencoded.png"/>
          <p:cNvPicPr>
            <a:picLocks noChangeAspect="1"/>
          </p:cNvPicPr>
          <p:nvPr/>
        </p:nvPicPr>
        <p:blipFill>
          <a:blip r:embed="rId7"/>
          <a:stretch>
            <a:fillRect/>
          </a:stretch>
        </p:blipFill>
        <p:spPr>
          <a:xfrm>
            <a:off x="214313" y="2361009"/>
            <a:ext cx="128588" cy="128588"/>
          </a:xfrm>
          <a:prstGeom prst="rect">
            <a:avLst/>
          </a:prstGeom>
        </p:spPr>
      </p:pic>
      <p:sp>
        <p:nvSpPr>
          <p:cNvPr id="13" name="Text 5"/>
          <p:cNvSpPr/>
          <p:nvPr/>
        </p:nvSpPr>
        <p:spPr>
          <a:xfrm>
            <a:off x="400050" y="2328863"/>
            <a:ext cx="672657"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Lawfulness</a:t>
            </a:r>
            <a:endParaRPr lang="en-US" sz="942" dirty="0"/>
          </a:p>
        </p:txBody>
      </p:sp>
      <p:pic>
        <p:nvPicPr>
          <p:cNvPr id="14" name="Image 6" descr="preencoded.png"/>
          <p:cNvPicPr>
            <a:picLocks noChangeAspect="1"/>
          </p:cNvPicPr>
          <p:nvPr/>
        </p:nvPicPr>
        <p:blipFill>
          <a:blip r:embed="rId8"/>
          <a:stretch>
            <a:fillRect/>
          </a:stretch>
        </p:blipFill>
        <p:spPr>
          <a:xfrm>
            <a:off x="2375297" y="2361009"/>
            <a:ext cx="128588" cy="128588"/>
          </a:xfrm>
          <a:prstGeom prst="rect">
            <a:avLst/>
          </a:prstGeom>
        </p:spPr>
      </p:pic>
      <p:sp>
        <p:nvSpPr>
          <p:cNvPr id="15" name="Text 6"/>
          <p:cNvSpPr/>
          <p:nvPr/>
        </p:nvSpPr>
        <p:spPr>
          <a:xfrm>
            <a:off x="2561034" y="2328863"/>
            <a:ext cx="500342"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Fairness</a:t>
            </a:r>
            <a:endParaRPr lang="en-US" sz="942" dirty="0"/>
          </a:p>
        </p:txBody>
      </p:sp>
      <p:pic>
        <p:nvPicPr>
          <p:cNvPr id="16" name="Image 7" descr="preencoded.png"/>
          <p:cNvPicPr>
            <a:picLocks noChangeAspect="1"/>
          </p:cNvPicPr>
          <p:nvPr/>
        </p:nvPicPr>
        <p:blipFill>
          <a:blip r:embed="rId7"/>
          <a:stretch>
            <a:fillRect/>
          </a:stretch>
        </p:blipFill>
        <p:spPr>
          <a:xfrm>
            <a:off x="214313" y="2625328"/>
            <a:ext cx="128588" cy="128588"/>
          </a:xfrm>
          <a:prstGeom prst="rect">
            <a:avLst/>
          </a:prstGeom>
        </p:spPr>
      </p:pic>
      <p:sp>
        <p:nvSpPr>
          <p:cNvPr id="17" name="Text 7"/>
          <p:cNvSpPr/>
          <p:nvPr/>
        </p:nvSpPr>
        <p:spPr>
          <a:xfrm>
            <a:off x="400050" y="2593181"/>
            <a:ext cx="809867"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Transparency</a:t>
            </a:r>
            <a:endParaRPr lang="en-US" sz="942" dirty="0"/>
          </a:p>
        </p:txBody>
      </p:sp>
      <p:pic>
        <p:nvPicPr>
          <p:cNvPr id="18" name="Image 8" descr="preencoded.png"/>
          <p:cNvPicPr>
            <a:picLocks noChangeAspect="1"/>
          </p:cNvPicPr>
          <p:nvPr/>
        </p:nvPicPr>
        <p:blipFill>
          <a:blip r:embed="rId8"/>
          <a:stretch>
            <a:fillRect/>
          </a:stretch>
        </p:blipFill>
        <p:spPr>
          <a:xfrm>
            <a:off x="2375297" y="2625328"/>
            <a:ext cx="128588" cy="128588"/>
          </a:xfrm>
          <a:prstGeom prst="rect">
            <a:avLst/>
          </a:prstGeom>
        </p:spPr>
      </p:pic>
      <p:sp>
        <p:nvSpPr>
          <p:cNvPr id="19" name="Text 8"/>
          <p:cNvSpPr/>
          <p:nvPr/>
        </p:nvSpPr>
        <p:spPr>
          <a:xfrm>
            <a:off x="2561034" y="2593181"/>
            <a:ext cx="1144172"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Purpose Limitation</a:t>
            </a:r>
            <a:endParaRPr lang="en-US" sz="942" dirty="0"/>
          </a:p>
        </p:txBody>
      </p:sp>
      <p:pic>
        <p:nvPicPr>
          <p:cNvPr id="20" name="Image 9" descr="preencoded.png"/>
          <p:cNvPicPr>
            <a:picLocks noChangeAspect="1"/>
          </p:cNvPicPr>
          <p:nvPr/>
        </p:nvPicPr>
        <p:blipFill>
          <a:blip r:embed="rId7"/>
          <a:stretch>
            <a:fillRect/>
          </a:stretch>
        </p:blipFill>
        <p:spPr>
          <a:xfrm>
            <a:off x="214313" y="2889647"/>
            <a:ext cx="128588" cy="128588"/>
          </a:xfrm>
          <a:prstGeom prst="rect">
            <a:avLst/>
          </a:prstGeom>
        </p:spPr>
      </p:pic>
      <p:sp>
        <p:nvSpPr>
          <p:cNvPr id="21" name="Text 9"/>
          <p:cNvSpPr/>
          <p:nvPr/>
        </p:nvSpPr>
        <p:spPr>
          <a:xfrm>
            <a:off x="400050" y="2857500"/>
            <a:ext cx="1103291"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Data Minimization</a:t>
            </a:r>
            <a:endParaRPr lang="en-US" sz="942" dirty="0"/>
          </a:p>
        </p:txBody>
      </p:sp>
      <p:pic>
        <p:nvPicPr>
          <p:cNvPr id="22" name="Image 10" descr="preencoded.png"/>
          <p:cNvPicPr>
            <a:picLocks noChangeAspect="1"/>
          </p:cNvPicPr>
          <p:nvPr/>
        </p:nvPicPr>
        <p:blipFill>
          <a:blip r:embed="rId8"/>
          <a:stretch>
            <a:fillRect/>
          </a:stretch>
        </p:blipFill>
        <p:spPr>
          <a:xfrm>
            <a:off x="2375297" y="2889647"/>
            <a:ext cx="128588" cy="128588"/>
          </a:xfrm>
          <a:prstGeom prst="rect">
            <a:avLst/>
          </a:prstGeom>
        </p:spPr>
      </p:pic>
      <p:sp>
        <p:nvSpPr>
          <p:cNvPr id="23" name="Text 10"/>
          <p:cNvSpPr/>
          <p:nvPr/>
        </p:nvSpPr>
        <p:spPr>
          <a:xfrm>
            <a:off x="2561034" y="2857500"/>
            <a:ext cx="535056"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Accuracy</a:t>
            </a:r>
            <a:endParaRPr lang="en-US" sz="942" dirty="0"/>
          </a:p>
        </p:txBody>
      </p:sp>
      <p:pic>
        <p:nvPicPr>
          <p:cNvPr id="24" name="Image 11" descr="preencoded.png"/>
          <p:cNvPicPr>
            <a:picLocks noChangeAspect="1"/>
          </p:cNvPicPr>
          <p:nvPr/>
        </p:nvPicPr>
        <p:blipFill>
          <a:blip r:embed="rId9"/>
          <a:stretch>
            <a:fillRect/>
          </a:stretch>
        </p:blipFill>
        <p:spPr>
          <a:xfrm>
            <a:off x="214313" y="3200400"/>
            <a:ext cx="214313" cy="171450"/>
          </a:xfrm>
          <a:prstGeom prst="rect">
            <a:avLst/>
          </a:prstGeom>
        </p:spPr>
      </p:pic>
      <p:sp>
        <p:nvSpPr>
          <p:cNvPr id="25" name="Text 11"/>
          <p:cNvSpPr/>
          <p:nvPr/>
        </p:nvSpPr>
        <p:spPr>
          <a:xfrm>
            <a:off x="500063" y="3157538"/>
            <a:ext cx="1598442"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Data Subject Rights </a:t>
            </a:r>
            <a:endParaRPr lang="en-US" sz="1350" dirty="0"/>
          </a:p>
        </p:txBody>
      </p:sp>
      <p:pic>
        <p:nvPicPr>
          <p:cNvPr id="26" name="Image 12" descr="preencoded.png"/>
          <p:cNvPicPr>
            <a:picLocks noChangeAspect="1"/>
          </p:cNvPicPr>
          <p:nvPr/>
        </p:nvPicPr>
        <p:blipFill>
          <a:blip r:embed="rId5"/>
          <a:stretch>
            <a:fillRect/>
          </a:stretch>
        </p:blipFill>
        <p:spPr>
          <a:xfrm>
            <a:off x="214313" y="3557588"/>
            <a:ext cx="142875" cy="142875"/>
          </a:xfrm>
          <a:prstGeom prst="rect">
            <a:avLst/>
          </a:prstGeom>
        </p:spPr>
      </p:pic>
      <p:sp>
        <p:nvSpPr>
          <p:cNvPr id="27" name="Text 12"/>
          <p:cNvSpPr/>
          <p:nvPr/>
        </p:nvSpPr>
        <p:spPr>
          <a:xfrm>
            <a:off x="428625" y="3521869"/>
            <a:ext cx="3355442"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Access, rectification, erasure, portability, objection</a:t>
            </a:r>
            <a:endParaRPr lang="en-US" sz="1046" dirty="0"/>
          </a:p>
        </p:txBody>
      </p:sp>
      <p:pic>
        <p:nvPicPr>
          <p:cNvPr id="28" name="Image 13" descr="preencoded.png"/>
          <p:cNvPicPr>
            <a:picLocks noChangeAspect="1"/>
          </p:cNvPicPr>
          <p:nvPr/>
        </p:nvPicPr>
        <p:blipFill>
          <a:blip r:embed="rId5"/>
          <a:stretch>
            <a:fillRect/>
          </a:stretch>
        </p:blipFill>
        <p:spPr>
          <a:xfrm>
            <a:off x="214313" y="3879056"/>
            <a:ext cx="142875" cy="142875"/>
          </a:xfrm>
          <a:prstGeom prst="rect">
            <a:avLst/>
          </a:prstGeom>
        </p:spPr>
      </p:pic>
      <p:sp>
        <p:nvSpPr>
          <p:cNvPr id="29" name="Text 13"/>
          <p:cNvSpPr/>
          <p:nvPr/>
        </p:nvSpPr>
        <p:spPr>
          <a:xfrm>
            <a:off x="428625" y="3843338"/>
            <a:ext cx="2963233"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Right to be informed and restrict processing</a:t>
            </a:r>
            <a:endParaRPr lang="en-US" sz="1046" dirty="0"/>
          </a:p>
        </p:txBody>
      </p:sp>
      <p:sp>
        <p:nvSpPr>
          <p:cNvPr id="30" name="Shape 14"/>
          <p:cNvSpPr/>
          <p:nvPr/>
        </p:nvSpPr>
        <p:spPr>
          <a:xfrm>
            <a:off x="214313" y="4200525"/>
            <a:ext cx="4250531" cy="885825"/>
          </a:xfrm>
          <a:prstGeom prst="rect">
            <a:avLst/>
          </a:prstGeom>
          <a:solidFill>
            <a:srgbClr val="FF5722">
              <a:alpha val="10000"/>
            </a:srgbClr>
          </a:solidFill>
          <a:ln/>
        </p:spPr>
      </p:sp>
      <p:sp>
        <p:nvSpPr>
          <p:cNvPr id="31" name="Shape 15"/>
          <p:cNvSpPr/>
          <p:nvPr/>
        </p:nvSpPr>
        <p:spPr>
          <a:xfrm>
            <a:off x="214313" y="4200525"/>
            <a:ext cx="28575" cy="885825"/>
          </a:xfrm>
          <a:prstGeom prst="rect">
            <a:avLst/>
          </a:prstGeom>
          <a:solidFill>
            <a:srgbClr val="FF5722"/>
          </a:solidFill>
          <a:ln/>
        </p:spPr>
      </p:sp>
      <p:sp>
        <p:nvSpPr>
          <p:cNvPr id="32" name="Text 16"/>
          <p:cNvSpPr/>
          <p:nvPr/>
        </p:nvSpPr>
        <p:spPr>
          <a:xfrm>
            <a:off x="321469" y="4307681"/>
            <a:ext cx="4036219" cy="214313"/>
          </a:xfrm>
          <a:prstGeom prst="rect">
            <a:avLst/>
          </a:prstGeom>
          <a:noFill/>
          <a:ln/>
        </p:spPr>
        <p:txBody>
          <a:bodyPr wrap="none" lIns="0" tIns="0" rIns="0" bIns="0" rtlCol="0" anchor="ctr">
            <a:spAutoFit/>
          </a:bodyPr>
          <a:lstStyle/>
          <a:p>
            <a:pPr marL="0" indent="0">
              <a:buNone/>
            </a:pPr>
            <a:r>
              <a:rPr lang="en-US" sz="1046" b="1" dirty="0">
                <a:solidFill>
                  <a:srgbClr val="FF5722"/>
                </a:solidFill>
                <a:latin typeface="Noto Sans" pitchFamily="34" charset="0"/>
                <a:ea typeface="Noto Sans" pitchFamily="34" charset="-122"/>
                <a:cs typeface="Noto Sans" pitchFamily="34" charset="-120"/>
              </a:rPr>
              <a:t>Penalties &amp; Enforcement</a:t>
            </a:r>
            <a:endParaRPr lang="en-US" sz="1046" dirty="0"/>
          </a:p>
        </p:txBody>
      </p:sp>
      <p:sp>
        <p:nvSpPr>
          <p:cNvPr id="33" name="Text 17"/>
          <p:cNvSpPr/>
          <p:nvPr/>
        </p:nvSpPr>
        <p:spPr>
          <a:xfrm>
            <a:off x="321469" y="4593431"/>
            <a:ext cx="4036219" cy="385763"/>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Up to €20 million or 4% of global annual revenue, whichever is higher. Over €4 billion in fines issued since 2018. </a:t>
            </a:r>
            <a:endParaRPr lang="en-US" sz="942" dirty="0"/>
          </a:p>
        </p:txBody>
      </p:sp>
      <p:pic>
        <p:nvPicPr>
          <p:cNvPr id="34" name="Image 14" descr="preencoded.png"/>
          <p:cNvPicPr>
            <a:picLocks noChangeAspect="1"/>
          </p:cNvPicPr>
          <p:nvPr/>
        </p:nvPicPr>
        <p:blipFill>
          <a:blip r:embed="rId10"/>
          <a:stretch>
            <a:fillRect/>
          </a:stretch>
        </p:blipFill>
        <p:spPr>
          <a:xfrm>
            <a:off x="5018484" y="1375172"/>
            <a:ext cx="3571875" cy="2857500"/>
          </a:xfrm>
          <a:prstGeom prst="rect">
            <a:avLst/>
          </a:prstGeom>
        </p:spPr>
      </p:pic>
      <p:sp>
        <p:nvSpPr>
          <p:cNvPr id="35" name="Text 18"/>
          <p:cNvSpPr/>
          <p:nvPr/>
        </p:nvSpPr>
        <p:spPr>
          <a:xfrm>
            <a:off x="5561605" y="4304109"/>
            <a:ext cx="2485634" cy="150019"/>
          </a:xfrm>
          <a:prstGeom prst="rect">
            <a:avLst/>
          </a:prstGeom>
          <a:noFill/>
          <a:ln/>
        </p:spPr>
        <p:txBody>
          <a:bodyPr wrap="none" lIns="0" tIns="0" rIns="0" bIns="0" rtlCol="0" anchor="ctr">
            <a:spAutoFit/>
          </a:bodyPr>
          <a:lstStyle/>
          <a:p>
            <a:pPr marL="0" indent="0" algn="ctr">
              <a:buNone/>
            </a:pPr>
            <a:r>
              <a:rPr lang="en-US" sz="732" dirty="0">
                <a:solidFill>
                  <a:srgbClr val="757575"/>
                </a:solidFill>
                <a:latin typeface="Noto Sans" pitchFamily="34" charset="0"/>
                <a:ea typeface="Noto Sans" pitchFamily="34" charset="-122"/>
                <a:cs typeface="Noto Sans" pitchFamily="34" charset="-120"/>
              </a:rPr>
              <a:t> GDPR Compliance Framework (Source: Sprinto, 2024) </a:t>
            </a:r>
            <a:endParaRPr lang="en-US" sz="732" dirty="0"/>
          </a:p>
        </p:txBody>
      </p:sp>
      <p:sp>
        <p:nvSpPr>
          <p:cNvPr id="36" name="Text 19"/>
          <p:cNvSpPr/>
          <p:nvPr/>
        </p:nvSpPr>
        <p:spPr>
          <a:xfrm>
            <a:off x="214313" y="5229225"/>
            <a:ext cx="3236286"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Global Data Privacy Regulations: A Comprehensive Overview</a:t>
            </a:r>
            <a:endParaRPr lang="en-US" sz="837" dirty="0"/>
          </a:p>
        </p:txBody>
      </p:sp>
      <p:sp>
        <p:nvSpPr>
          <p:cNvPr id="37" name="Text 20"/>
          <p:cNvSpPr/>
          <p:nvPr/>
        </p:nvSpPr>
        <p:spPr>
          <a:xfrm>
            <a:off x="8864305" y="5229225"/>
            <a:ext cx="65382"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4</a:t>
            </a:r>
            <a:endParaRPr lang="en-US" sz="837"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157913"/>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0D47A1"/>
                </a:solidFill>
                <a:latin typeface="Noto Sans" pitchFamily="34" charset="0"/>
                <a:ea typeface="Noto Sans" pitchFamily="34" charset="-122"/>
                <a:cs typeface="Noto Sans" pitchFamily="34" charset="-120"/>
              </a:rPr>
              <a:t>HIPAA: Protecting Health Information in the US</a:t>
            </a:r>
            <a:endParaRPr lang="en-US" sz="2025" dirty="0"/>
          </a:p>
        </p:txBody>
      </p:sp>
      <p:pic>
        <p:nvPicPr>
          <p:cNvPr id="4" name="Image 1" descr="preencoded.png"/>
          <p:cNvPicPr>
            <a:picLocks noChangeAspect="1"/>
          </p:cNvPicPr>
          <p:nvPr/>
        </p:nvPicPr>
        <p:blipFill>
          <a:blip r:embed="rId4"/>
          <a:stretch>
            <a:fillRect/>
          </a:stretch>
        </p:blipFill>
        <p:spPr>
          <a:xfrm>
            <a:off x="214313" y="785813"/>
            <a:ext cx="214313" cy="171450"/>
          </a:xfrm>
          <a:prstGeom prst="rect">
            <a:avLst/>
          </a:prstGeom>
        </p:spPr>
      </p:pic>
      <p:sp>
        <p:nvSpPr>
          <p:cNvPr id="5" name="Text 1"/>
          <p:cNvSpPr/>
          <p:nvPr/>
        </p:nvSpPr>
        <p:spPr>
          <a:xfrm>
            <a:off x="500063" y="742950"/>
            <a:ext cx="1468152"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Overview &amp; Scope </a:t>
            </a:r>
            <a:endParaRPr lang="en-US" sz="1350" dirty="0"/>
          </a:p>
        </p:txBody>
      </p:sp>
      <p:pic>
        <p:nvPicPr>
          <p:cNvPr id="6" name="Image 2" descr="preencoded.png"/>
          <p:cNvPicPr>
            <a:picLocks noChangeAspect="1"/>
          </p:cNvPicPr>
          <p:nvPr/>
        </p:nvPicPr>
        <p:blipFill>
          <a:blip r:embed="rId5"/>
          <a:stretch>
            <a:fillRect/>
          </a:stretch>
        </p:blipFill>
        <p:spPr>
          <a:xfrm>
            <a:off x="214313" y="1143000"/>
            <a:ext cx="142875" cy="142875"/>
          </a:xfrm>
          <a:prstGeom prst="rect">
            <a:avLst/>
          </a:prstGeom>
        </p:spPr>
      </p:pic>
      <p:sp>
        <p:nvSpPr>
          <p:cNvPr id="7" name="Text 2"/>
          <p:cNvSpPr/>
          <p:nvPr/>
        </p:nvSpPr>
        <p:spPr>
          <a:xfrm>
            <a:off x="428625" y="1107281"/>
            <a:ext cx="3846491"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Health Insurance Portability and Accountability Act (1996)</a:t>
            </a:r>
            <a:endParaRPr lang="en-US" sz="1046" dirty="0"/>
          </a:p>
        </p:txBody>
      </p:sp>
      <p:pic>
        <p:nvPicPr>
          <p:cNvPr id="8" name="Image 3" descr="preencoded.png"/>
          <p:cNvPicPr>
            <a:picLocks noChangeAspect="1"/>
          </p:cNvPicPr>
          <p:nvPr/>
        </p:nvPicPr>
        <p:blipFill>
          <a:blip r:embed="rId5"/>
          <a:stretch>
            <a:fillRect/>
          </a:stretch>
        </p:blipFill>
        <p:spPr>
          <a:xfrm>
            <a:off x="214313" y="1464469"/>
            <a:ext cx="142875" cy="142875"/>
          </a:xfrm>
          <a:prstGeom prst="rect">
            <a:avLst/>
          </a:prstGeom>
        </p:spPr>
      </p:pic>
      <p:sp>
        <p:nvSpPr>
          <p:cNvPr id="9" name="Text 3"/>
          <p:cNvSpPr/>
          <p:nvPr/>
        </p:nvSpPr>
        <p:spPr>
          <a:xfrm>
            <a:off x="428625" y="1428750"/>
            <a:ext cx="2926231"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Protects Protected Health Information (PHI)</a:t>
            </a:r>
            <a:endParaRPr lang="en-US" sz="1046" dirty="0"/>
          </a:p>
        </p:txBody>
      </p:sp>
      <p:pic>
        <p:nvPicPr>
          <p:cNvPr id="10" name="Image 4" descr="preencoded.png"/>
          <p:cNvPicPr>
            <a:picLocks noChangeAspect="1"/>
          </p:cNvPicPr>
          <p:nvPr/>
        </p:nvPicPr>
        <p:blipFill>
          <a:blip r:embed="rId6"/>
          <a:stretch>
            <a:fillRect/>
          </a:stretch>
        </p:blipFill>
        <p:spPr>
          <a:xfrm>
            <a:off x="214313" y="1793081"/>
            <a:ext cx="214313" cy="171450"/>
          </a:xfrm>
          <a:prstGeom prst="rect">
            <a:avLst/>
          </a:prstGeom>
        </p:spPr>
      </p:pic>
      <p:sp>
        <p:nvSpPr>
          <p:cNvPr id="11" name="Text 4"/>
          <p:cNvSpPr/>
          <p:nvPr/>
        </p:nvSpPr>
        <p:spPr>
          <a:xfrm>
            <a:off x="500063" y="1750219"/>
            <a:ext cx="1325333"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Covered Entities </a:t>
            </a:r>
            <a:endParaRPr lang="en-US" sz="1350" dirty="0"/>
          </a:p>
        </p:txBody>
      </p:sp>
      <p:pic>
        <p:nvPicPr>
          <p:cNvPr id="12" name="Image 5" descr="preencoded.png"/>
          <p:cNvPicPr>
            <a:picLocks noChangeAspect="1"/>
          </p:cNvPicPr>
          <p:nvPr/>
        </p:nvPicPr>
        <p:blipFill>
          <a:blip r:embed="rId5"/>
          <a:stretch>
            <a:fillRect/>
          </a:stretch>
        </p:blipFill>
        <p:spPr>
          <a:xfrm>
            <a:off x="214313" y="2150269"/>
            <a:ext cx="142875" cy="142875"/>
          </a:xfrm>
          <a:prstGeom prst="rect">
            <a:avLst/>
          </a:prstGeom>
        </p:spPr>
      </p:pic>
      <p:sp>
        <p:nvSpPr>
          <p:cNvPr id="13" name="Text 5"/>
          <p:cNvSpPr/>
          <p:nvPr/>
        </p:nvSpPr>
        <p:spPr>
          <a:xfrm>
            <a:off x="428625" y="1993870"/>
            <a:ext cx="4036219" cy="428625"/>
          </a:xfrm>
          <a:prstGeom prst="rect">
            <a:avLst/>
          </a:prstGeom>
          <a:noFill/>
          <a:ln/>
        </p:spPr>
        <p:txBody>
          <a:bodyPr wrap="squar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Healthcare providers, health plans, healthcare clearinghouses</a:t>
            </a:r>
            <a:endParaRPr lang="en-US" sz="1046" dirty="0"/>
          </a:p>
        </p:txBody>
      </p:sp>
      <p:pic>
        <p:nvPicPr>
          <p:cNvPr id="14" name="Image 6" descr="preencoded.png"/>
          <p:cNvPicPr>
            <a:picLocks noChangeAspect="1"/>
          </p:cNvPicPr>
          <p:nvPr/>
        </p:nvPicPr>
        <p:blipFill>
          <a:blip r:embed="rId5"/>
          <a:stretch>
            <a:fillRect/>
          </a:stretch>
        </p:blipFill>
        <p:spPr>
          <a:xfrm>
            <a:off x="214313" y="2370418"/>
            <a:ext cx="142875" cy="142875"/>
          </a:xfrm>
          <a:prstGeom prst="rect">
            <a:avLst/>
          </a:prstGeom>
        </p:spPr>
      </p:pic>
      <p:sp>
        <p:nvSpPr>
          <p:cNvPr id="15" name="Text 6"/>
          <p:cNvSpPr/>
          <p:nvPr/>
        </p:nvSpPr>
        <p:spPr>
          <a:xfrm>
            <a:off x="428625" y="2246506"/>
            <a:ext cx="4036219" cy="428625"/>
          </a:xfrm>
          <a:prstGeom prst="rect">
            <a:avLst/>
          </a:prstGeom>
          <a:noFill/>
          <a:ln/>
        </p:spPr>
        <p:txBody>
          <a:bodyPr wrap="squar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Business associates handling PHI on behalf of covered entities</a:t>
            </a:r>
            <a:endParaRPr lang="en-US" sz="1046" dirty="0"/>
          </a:p>
        </p:txBody>
      </p:sp>
      <p:sp>
        <p:nvSpPr>
          <p:cNvPr id="16" name="Shape 7"/>
          <p:cNvSpPr/>
          <p:nvPr/>
        </p:nvSpPr>
        <p:spPr>
          <a:xfrm>
            <a:off x="214313" y="2906199"/>
            <a:ext cx="2071688" cy="1185863"/>
          </a:xfrm>
          <a:prstGeom prst="rect">
            <a:avLst/>
          </a:prstGeom>
          <a:solidFill>
            <a:srgbClr val="0D47A1">
              <a:alpha val="10000"/>
            </a:srgbClr>
          </a:solidFill>
          <a:ln/>
        </p:spPr>
      </p:sp>
      <p:sp>
        <p:nvSpPr>
          <p:cNvPr id="17" name="Shape 8"/>
          <p:cNvSpPr/>
          <p:nvPr/>
        </p:nvSpPr>
        <p:spPr>
          <a:xfrm>
            <a:off x="214313" y="2906199"/>
            <a:ext cx="28575" cy="1185863"/>
          </a:xfrm>
          <a:prstGeom prst="rect">
            <a:avLst/>
          </a:prstGeom>
          <a:solidFill>
            <a:srgbClr val="0D47A1"/>
          </a:solidFill>
          <a:ln/>
        </p:spPr>
      </p:sp>
      <p:sp>
        <p:nvSpPr>
          <p:cNvPr id="18" name="Text 9"/>
          <p:cNvSpPr/>
          <p:nvPr/>
        </p:nvSpPr>
        <p:spPr>
          <a:xfrm>
            <a:off x="321469" y="3013356"/>
            <a:ext cx="1843088"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Privacy Rule (2003)</a:t>
            </a:r>
            <a:endParaRPr lang="en-US" sz="1046" dirty="0"/>
          </a:p>
        </p:txBody>
      </p:sp>
      <p:sp>
        <p:nvSpPr>
          <p:cNvPr id="19" name="Text 10"/>
          <p:cNvSpPr/>
          <p:nvPr/>
        </p:nvSpPr>
        <p:spPr>
          <a:xfrm>
            <a:off x="321469" y="3299106"/>
            <a:ext cx="1843088" cy="514350"/>
          </a:xfrm>
          <a:prstGeom prst="rect">
            <a:avLst/>
          </a:prstGeom>
          <a:noFill/>
          <a:ln/>
        </p:spPr>
        <p:txBody>
          <a:bodyPr wrap="squar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 Governs use and disclosure of PHI, patient rights, and consent requirements </a:t>
            </a:r>
            <a:endParaRPr lang="en-US" sz="837" dirty="0"/>
          </a:p>
        </p:txBody>
      </p:sp>
      <p:sp>
        <p:nvSpPr>
          <p:cNvPr id="20" name="Shape 11"/>
          <p:cNvSpPr/>
          <p:nvPr/>
        </p:nvSpPr>
        <p:spPr>
          <a:xfrm>
            <a:off x="2378869" y="2906199"/>
            <a:ext cx="2085975" cy="1014413"/>
          </a:xfrm>
          <a:prstGeom prst="rect">
            <a:avLst/>
          </a:prstGeom>
          <a:solidFill>
            <a:srgbClr val="0D47A1">
              <a:alpha val="10000"/>
            </a:srgbClr>
          </a:solidFill>
          <a:ln/>
        </p:spPr>
      </p:sp>
      <p:sp>
        <p:nvSpPr>
          <p:cNvPr id="21" name="Shape 12"/>
          <p:cNvSpPr/>
          <p:nvPr/>
        </p:nvSpPr>
        <p:spPr>
          <a:xfrm>
            <a:off x="2378869" y="2906199"/>
            <a:ext cx="28575" cy="1014413"/>
          </a:xfrm>
          <a:prstGeom prst="rect">
            <a:avLst/>
          </a:prstGeom>
          <a:solidFill>
            <a:srgbClr val="0D47A1"/>
          </a:solidFill>
          <a:ln/>
        </p:spPr>
      </p:sp>
      <p:sp>
        <p:nvSpPr>
          <p:cNvPr id="22" name="Text 13"/>
          <p:cNvSpPr/>
          <p:nvPr/>
        </p:nvSpPr>
        <p:spPr>
          <a:xfrm>
            <a:off x="2500313" y="3013356"/>
            <a:ext cx="1857375"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Security Rule (2005)</a:t>
            </a:r>
            <a:endParaRPr lang="en-US" sz="1046" dirty="0"/>
          </a:p>
        </p:txBody>
      </p:sp>
      <p:sp>
        <p:nvSpPr>
          <p:cNvPr id="23" name="Text 14"/>
          <p:cNvSpPr/>
          <p:nvPr/>
        </p:nvSpPr>
        <p:spPr>
          <a:xfrm>
            <a:off x="2500313" y="3299106"/>
            <a:ext cx="1857375" cy="514350"/>
          </a:xfrm>
          <a:prstGeom prst="rect">
            <a:avLst/>
          </a:prstGeom>
          <a:noFill/>
          <a:ln/>
        </p:spPr>
        <p:txBody>
          <a:bodyPr wrap="squar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 Sets standards for electronic PHI (ePHI) with administrative, physical, and technical safeguards </a:t>
            </a:r>
            <a:endParaRPr lang="en-US" sz="837" dirty="0"/>
          </a:p>
        </p:txBody>
      </p:sp>
      <p:sp>
        <p:nvSpPr>
          <p:cNvPr id="24" name="Shape 15"/>
          <p:cNvSpPr/>
          <p:nvPr/>
        </p:nvSpPr>
        <p:spPr>
          <a:xfrm>
            <a:off x="214313" y="4063487"/>
            <a:ext cx="4250531" cy="1078706"/>
          </a:xfrm>
          <a:prstGeom prst="rect">
            <a:avLst/>
          </a:prstGeom>
          <a:solidFill>
            <a:srgbClr val="FF5722">
              <a:alpha val="10000"/>
            </a:srgbClr>
          </a:solidFill>
          <a:ln/>
        </p:spPr>
      </p:sp>
      <p:sp>
        <p:nvSpPr>
          <p:cNvPr id="25" name="Shape 16"/>
          <p:cNvSpPr/>
          <p:nvPr/>
        </p:nvSpPr>
        <p:spPr>
          <a:xfrm>
            <a:off x="214313" y="4063487"/>
            <a:ext cx="28575" cy="1078706"/>
          </a:xfrm>
          <a:prstGeom prst="rect">
            <a:avLst/>
          </a:prstGeom>
          <a:solidFill>
            <a:srgbClr val="FF5722"/>
          </a:solidFill>
          <a:ln/>
        </p:spPr>
      </p:sp>
      <p:sp>
        <p:nvSpPr>
          <p:cNvPr id="26" name="Text 17"/>
          <p:cNvSpPr/>
          <p:nvPr/>
        </p:nvSpPr>
        <p:spPr>
          <a:xfrm>
            <a:off x="321469" y="4170643"/>
            <a:ext cx="4036219" cy="214313"/>
          </a:xfrm>
          <a:prstGeom prst="rect">
            <a:avLst/>
          </a:prstGeom>
          <a:noFill/>
          <a:ln/>
        </p:spPr>
        <p:txBody>
          <a:bodyPr wrap="none" lIns="0" tIns="0" rIns="0" bIns="0" rtlCol="0" anchor="ctr">
            <a:spAutoFit/>
          </a:bodyPr>
          <a:lstStyle/>
          <a:p>
            <a:pPr marL="0" indent="0">
              <a:buNone/>
            </a:pPr>
            <a:r>
              <a:rPr lang="en-US" sz="1046" b="1" dirty="0">
                <a:solidFill>
                  <a:srgbClr val="FF5722"/>
                </a:solidFill>
                <a:latin typeface="Noto Sans" pitchFamily="34" charset="0"/>
                <a:ea typeface="Noto Sans" pitchFamily="34" charset="-122"/>
                <a:cs typeface="Noto Sans" pitchFamily="34" charset="-120"/>
              </a:rPr>
              <a:t>Enforcement &amp; Penalties</a:t>
            </a:r>
            <a:endParaRPr lang="en-US" sz="1046" dirty="0"/>
          </a:p>
        </p:txBody>
      </p:sp>
      <p:sp>
        <p:nvSpPr>
          <p:cNvPr id="27" name="Text 18"/>
          <p:cNvSpPr/>
          <p:nvPr/>
        </p:nvSpPr>
        <p:spPr>
          <a:xfrm>
            <a:off x="321469" y="4456393"/>
            <a:ext cx="4036219" cy="192881"/>
          </a:xfrm>
          <a:prstGeom prst="rect">
            <a:avLst/>
          </a:prstGeom>
          <a:noFill/>
          <a:ln/>
        </p:spPr>
        <p:txBody>
          <a:bodyPr wrap="none" lIns="0" tIns="0" rIns="0" bIns="0" rtlCol="0" anchor="ctr">
            <a:spAutoFit/>
          </a:bodyPr>
          <a:lstStyle/>
          <a:p>
            <a:pPr marL="0" indent="0" algn="l">
              <a:buNone/>
            </a:pPr>
            <a:r>
              <a:rPr lang="en-US" sz="942" dirty="0">
                <a:solidFill>
                  <a:srgbClr val="212121"/>
                </a:solidFill>
                <a:latin typeface="Noto Sans" pitchFamily="34" charset="0"/>
                <a:ea typeface="Noto Sans" pitchFamily="34" charset="-122"/>
                <a:cs typeface="Noto Sans" pitchFamily="34" charset="-120"/>
              </a:rPr>
              <a:t>Enforced by HHS Office for Civil Rights</a:t>
            </a:r>
            <a:endParaRPr lang="en-US" sz="942" dirty="0"/>
          </a:p>
        </p:txBody>
      </p:sp>
      <p:sp>
        <p:nvSpPr>
          <p:cNvPr id="28" name="Text 19"/>
          <p:cNvSpPr/>
          <p:nvPr/>
        </p:nvSpPr>
        <p:spPr>
          <a:xfrm>
            <a:off x="321469" y="4649274"/>
            <a:ext cx="4036219" cy="192881"/>
          </a:xfrm>
          <a:prstGeom prst="rect">
            <a:avLst/>
          </a:prstGeom>
          <a:noFill/>
          <a:ln/>
        </p:spPr>
        <p:txBody>
          <a:bodyPr wrap="none" lIns="0" tIns="0" rIns="0" bIns="0" rtlCol="0" anchor="ctr">
            <a:spAutoFit/>
          </a:bodyPr>
          <a:lstStyle/>
          <a:p>
            <a:pPr marL="0" indent="0" algn="l">
              <a:buNone/>
            </a:pPr>
            <a:r>
              <a:rPr lang="en-US" sz="942" dirty="0">
                <a:solidFill>
                  <a:srgbClr val="212121"/>
                </a:solidFill>
                <a:latin typeface="Noto Sans" pitchFamily="34" charset="0"/>
                <a:ea typeface="Noto Sans" pitchFamily="34" charset="-122"/>
                <a:cs typeface="Noto Sans" pitchFamily="34" charset="-120"/>
              </a:rPr>
              <a:t>Tiered civil penalties up to $1.9M per violation category</a:t>
            </a:r>
            <a:endParaRPr lang="en-US" sz="942" dirty="0"/>
          </a:p>
        </p:txBody>
      </p:sp>
      <p:sp>
        <p:nvSpPr>
          <p:cNvPr id="29" name="Text 20"/>
          <p:cNvSpPr/>
          <p:nvPr/>
        </p:nvSpPr>
        <p:spPr>
          <a:xfrm>
            <a:off x="321469" y="4842156"/>
            <a:ext cx="4036219" cy="192881"/>
          </a:xfrm>
          <a:prstGeom prst="rect">
            <a:avLst/>
          </a:prstGeom>
          <a:noFill/>
          <a:ln/>
        </p:spPr>
        <p:txBody>
          <a:bodyPr wrap="none" lIns="0" tIns="0" rIns="0" bIns="0" rtlCol="0" anchor="ctr">
            <a:spAutoFit/>
          </a:bodyPr>
          <a:lstStyle/>
          <a:p>
            <a:pPr marL="0" indent="0" algn="l">
              <a:buNone/>
            </a:pPr>
            <a:r>
              <a:rPr lang="en-US" sz="942" dirty="0">
                <a:solidFill>
                  <a:srgbClr val="212121"/>
                </a:solidFill>
                <a:latin typeface="Noto Sans" pitchFamily="34" charset="0"/>
                <a:ea typeface="Noto Sans" pitchFamily="34" charset="-122"/>
                <a:cs typeface="Noto Sans" pitchFamily="34" charset="-120"/>
              </a:rPr>
              <a:t>Criminal penalties for willful violations</a:t>
            </a:r>
            <a:endParaRPr lang="en-US" sz="942" dirty="0"/>
          </a:p>
        </p:txBody>
      </p:sp>
      <p:pic>
        <p:nvPicPr>
          <p:cNvPr id="30" name="Image 7" descr="preencoded.png"/>
          <p:cNvPicPr>
            <a:picLocks noChangeAspect="1"/>
          </p:cNvPicPr>
          <p:nvPr/>
        </p:nvPicPr>
        <p:blipFill>
          <a:blip r:embed="rId7"/>
          <a:stretch>
            <a:fillRect/>
          </a:stretch>
        </p:blipFill>
        <p:spPr>
          <a:xfrm>
            <a:off x="5018484" y="1560909"/>
            <a:ext cx="3571875" cy="2857500"/>
          </a:xfrm>
          <a:prstGeom prst="rect">
            <a:avLst/>
          </a:prstGeom>
        </p:spPr>
      </p:pic>
      <p:sp>
        <p:nvSpPr>
          <p:cNvPr id="31" name="Text 21"/>
          <p:cNvSpPr/>
          <p:nvPr/>
        </p:nvSpPr>
        <p:spPr>
          <a:xfrm>
            <a:off x="5092852" y="4489847"/>
            <a:ext cx="3423140" cy="150019"/>
          </a:xfrm>
          <a:prstGeom prst="rect">
            <a:avLst/>
          </a:prstGeom>
          <a:noFill/>
          <a:ln/>
        </p:spPr>
        <p:txBody>
          <a:bodyPr wrap="none" lIns="0" tIns="0" rIns="0" bIns="0" rtlCol="0" anchor="ctr">
            <a:spAutoFit/>
          </a:bodyPr>
          <a:lstStyle/>
          <a:p>
            <a:pPr marL="0" indent="0" algn="ctr">
              <a:buNone/>
            </a:pPr>
            <a:r>
              <a:rPr lang="en-US" sz="732" dirty="0">
                <a:solidFill>
                  <a:srgbClr val="757575"/>
                </a:solidFill>
                <a:latin typeface="Noto Sans" pitchFamily="34" charset="0"/>
                <a:ea typeface="Noto Sans" pitchFamily="34" charset="-122"/>
                <a:cs typeface="Noto Sans" pitchFamily="34" charset="-120"/>
              </a:rPr>
              <a:t> 7 Steps to HIPAA Compliance (Source: Healthcare Compliance Pros, 2024) </a:t>
            </a:r>
            <a:endParaRPr lang="en-US" sz="732" dirty="0"/>
          </a:p>
        </p:txBody>
      </p:sp>
      <p:sp>
        <p:nvSpPr>
          <p:cNvPr id="32" name="Text 22"/>
          <p:cNvSpPr/>
          <p:nvPr/>
        </p:nvSpPr>
        <p:spPr>
          <a:xfrm>
            <a:off x="214313" y="5285068"/>
            <a:ext cx="3236286"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Global Data Privacy Regulations: A Comprehensive Overview</a:t>
            </a:r>
            <a:endParaRPr lang="en-US" sz="837" dirty="0"/>
          </a:p>
        </p:txBody>
      </p:sp>
      <p:sp>
        <p:nvSpPr>
          <p:cNvPr id="33" name="Text 23"/>
          <p:cNvSpPr/>
          <p:nvPr/>
        </p:nvSpPr>
        <p:spPr>
          <a:xfrm>
            <a:off x="8864305" y="5600700"/>
            <a:ext cx="65382"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5</a:t>
            </a:r>
            <a:endParaRPr lang="en-US" sz="837"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893594"/>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0D47A1"/>
                </a:solidFill>
                <a:latin typeface="Noto Sans" pitchFamily="34" charset="0"/>
                <a:ea typeface="Noto Sans" pitchFamily="34" charset="-122"/>
                <a:cs typeface="Noto Sans" pitchFamily="34" charset="-120"/>
              </a:rPr>
              <a:t>US State Privacy Laws: The CCPA Revolution</a:t>
            </a:r>
            <a:endParaRPr lang="en-US" sz="2025" dirty="0"/>
          </a:p>
        </p:txBody>
      </p:sp>
      <p:pic>
        <p:nvPicPr>
          <p:cNvPr id="4" name="Image 1" descr="preencoded.png"/>
          <p:cNvPicPr>
            <a:picLocks noChangeAspect="1"/>
          </p:cNvPicPr>
          <p:nvPr/>
        </p:nvPicPr>
        <p:blipFill>
          <a:blip r:embed="rId4"/>
          <a:stretch>
            <a:fillRect/>
          </a:stretch>
        </p:blipFill>
        <p:spPr>
          <a:xfrm>
            <a:off x="214313" y="785813"/>
            <a:ext cx="192881" cy="171450"/>
          </a:xfrm>
          <a:prstGeom prst="rect">
            <a:avLst/>
          </a:prstGeom>
        </p:spPr>
      </p:pic>
      <p:sp>
        <p:nvSpPr>
          <p:cNvPr id="5" name="Text 1"/>
          <p:cNvSpPr/>
          <p:nvPr/>
        </p:nvSpPr>
        <p:spPr>
          <a:xfrm>
            <a:off x="478631" y="742950"/>
            <a:ext cx="2502489"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State-Level Privacy Framework </a:t>
            </a:r>
            <a:endParaRPr lang="en-US" sz="1350" dirty="0"/>
          </a:p>
        </p:txBody>
      </p:sp>
      <p:pic>
        <p:nvPicPr>
          <p:cNvPr id="6" name="Image 2" descr="preencoded.png"/>
          <p:cNvPicPr>
            <a:picLocks noChangeAspect="1"/>
          </p:cNvPicPr>
          <p:nvPr/>
        </p:nvPicPr>
        <p:blipFill>
          <a:blip r:embed="rId5"/>
          <a:stretch>
            <a:fillRect/>
          </a:stretch>
        </p:blipFill>
        <p:spPr>
          <a:xfrm>
            <a:off x="214313" y="1143000"/>
            <a:ext cx="142875" cy="142875"/>
          </a:xfrm>
          <a:prstGeom prst="rect">
            <a:avLst/>
          </a:prstGeom>
        </p:spPr>
      </p:pic>
      <p:sp>
        <p:nvSpPr>
          <p:cNvPr id="7" name="Text 2"/>
          <p:cNvSpPr/>
          <p:nvPr/>
        </p:nvSpPr>
        <p:spPr>
          <a:xfrm>
            <a:off x="428625" y="1107281"/>
            <a:ext cx="3190968"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No comprehensive federal privacy law in the US</a:t>
            </a:r>
            <a:endParaRPr lang="en-US" sz="1046" dirty="0"/>
          </a:p>
        </p:txBody>
      </p:sp>
      <p:pic>
        <p:nvPicPr>
          <p:cNvPr id="8" name="Image 3" descr="preencoded.png"/>
          <p:cNvPicPr>
            <a:picLocks noChangeAspect="1"/>
          </p:cNvPicPr>
          <p:nvPr/>
        </p:nvPicPr>
        <p:blipFill>
          <a:blip r:embed="rId5"/>
          <a:stretch>
            <a:fillRect/>
          </a:stretch>
        </p:blipFill>
        <p:spPr>
          <a:xfrm>
            <a:off x="214313" y="1464469"/>
            <a:ext cx="142875" cy="142875"/>
          </a:xfrm>
          <a:prstGeom prst="rect">
            <a:avLst/>
          </a:prstGeom>
        </p:spPr>
      </p:pic>
      <p:sp>
        <p:nvSpPr>
          <p:cNvPr id="9" name="Text 3"/>
          <p:cNvSpPr/>
          <p:nvPr/>
        </p:nvSpPr>
        <p:spPr>
          <a:xfrm>
            <a:off x="428625" y="1428750"/>
            <a:ext cx="3824920"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California led with CCPA (2020), enhanced by CPRA (2023)</a:t>
            </a:r>
            <a:endParaRPr lang="en-US" sz="1046" dirty="0"/>
          </a:p>
        </p:txBody>
      </p:sp>
      <p:pic>
        <p:nvPicPr>
          <p:cNvPr id="10" name="Image 4" descr="preencoded.png"/>
          <p:cNvPicPr>
            <a:picLocks noChangeAspect="1"/>
          </p:cNvPicPr>
          <p:nvPr/>
        </p:nvPicPr>
        <p:blipFill>
          <a:blip r:embed="rId5"/>
          <a:stretch>
            <a:fillRect/>
          </a:stretch>
        </p:blipFill>
        <p:spPr>
          <a:xfrm>
            <a:off x="214313" y="1702388"/>
            <a:ext cx="142875" cy="142875"/>
          </a:xfrm>
          <a:prstGeom prst="rect">
            <a:avLst/>
          </a:prstGeom>
        </p:spPr>
      </p:pic>
      <p:sp>
        <p:nvSpPr>
          <p:cNvPr id="11" name="Text 4"/>
          <p:cNvSpPr/>
          <p:nvPr/>
        </p:nvSpPr>
        <p:spPr>
          <a:xfrm>
            <a:off x="428625" y="1564550"/>
            <a:ext cx="4036219" cy="428625"/>
          </a:xfrm>
          <a:prstGeom prst="rect">
            <a:avLst/>
          </a:prstGeom>
          <a:noFill/>
          <a:ln/>
        </p:spPr>
        <p:txBody>
          <a:bodyPr wrap="squar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Virginia, Colorado, Connecticut, Utah followed with similar laws</a:t>
            </a:r>
            <a:endParaRPr lang="en-US" sz="1046" dirty="0"/>
          </a:p>
        </p:txBody>
      </p:sp>
      <p:pic>
        <p:nvPicPr>
          <p:cNvPr id="12" name="Image 5" descr="preencoded.png"/>
          <p:cNvPicPr>
            <a:picLocks noChangeAspect="1"/>
          </p:cNvPicPr>
          <p:nvPr/>
        </p:nvPicPr>
        <p:blipFill>
          <a:blip r:embed="rId6"/>
          <a:stretch>
            <a:fillRect/>
          </a:stretch>
        </p:blipFill>
        <p:spPr>
          <a:xfrm>
            <a:off x="214313" y="1980746"/>
            <a:ext cx="214313" cy="171450"/>
          </a:xfrm>
          <a:prstGeom prst="rect">
            <a:avLst/>
          </a:prstGeom>
        </p:spPr>
      </p:pic>
      <p:sp>
        <p:nvSpPr>
          <p:cNvPr id="13" name="Text 5"/>
          <p:cNvSpPr/>
          <p:nvPr/>
        </p:nvSpPr>
        <p:spPr>
          <a:xfrm>
            <a:off x="500063" y="1937883"/>
            <a:ext cx="1746228"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Key Consumer Rights </a:t>
            </a:r>
            <a:endParaRPr lang="en-US" sz="1350" dirty="0"/>
          </a:p>
        </p:txBody>
      </p:sp>
      <p:pic>
        <p:nvPicPr>
          <p:cNvPr id="14" name="Image 6" descr="preencoded.png"/>
          <p:cNvPicPr>
            <a:picLocks noChangeAspect="1"/>
          </p:cNvPicPr>
          <p:nvPr/>
        </p:nvPicPr>
        <p:blipFill>
          <a:blip r:embed="rId5"/>
          <a:stretch>
            <a:fillRect/>
          </a:stretch>
        </p:blipFill>
        <p:spPr>
          <a:xfrm>
            <a:off x="214313" y="2337933"/>
            <a:ext cx="142875" cy="142875"/>
          </a:xfrm>
          <a:prstGeom prst="rect">
            <a:avLst/>
          </a:prstGeom>
        </p:spPr>
      </p:pic>
      <p:sp>
        <p:nvSpPr>
          <p:cNvPr id="15" name="Text 6"/>
          <p:cNvSpPr/>
          <p:nvPr/>
        </p:nvSpPr>
        <p:spPr>
          <a:xfrm>
            <a:off x="428625" y="2302214"/>
            <a:ext cx="2410178"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Right to know what data is collected</a:t>
            </a:r>
            <a:endParaRPr lang="en-US" sz="1046" dirty="0"/>
          </a:p>
        </p:txBody>
      </p:sp>
      <p:pic>
        <p:nvPicPr>
          <p:cNvPr id="16" name="Image 7" descr="preencoded.png"/>
          <p:cNvPicPr>
            <a:picLocks noChangeAspect="1"/>
          </p:cNvPicPr>
          <p:nvPr/>
        </p:nvPicPr>
        <p:blipFill>
          <a:blip r:embed="rId5"/>
          <a:stretch>
            <a:fillRect/>
          </a:stretch>
        </p:blipFill>
        <p:spPr>
          <a:xfrm>
            <a:off x="214313" y="2659402"/>
            <a:ext cx="142875" cy="142875"/>
          </a:xfrm>
          <a:prstGeom prst="rect">
            <a:avLst/>
          </a:prstGeom>
        </p:spPr>
      </p:pic>
      <p:sp>
        <p:nvSpPr>
          <p:cNvPr id="17" name="Text 7"/>
          <p:cNvSpPr/>
          <p:nvPr/>
        </p:nvSpPr>
        <p:spPr>
          <a:xfrm>
            <a:off x="428625" y="2623683"/>
            <a:ext cx="2442465"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Right to delete personal information</a:t>
            </a:r>
            <a:endParaRPr lang="en-US" sz="1046" dirty="0"/>
          </a:p>
        </p:txBody>
      </p:sp>
      <p:pic>
        <p:nvPicPr>
          <p:cNvPr id="18" name="Image 8" descr="preencoded.png"/>
          <p:cNvPicPr>
            <a:picLocks noChangeAspect="1"/>
          </p:cNvPicPr>
          <p:nvPr/>
        </p:nvPicPr>
        <p:blipFill>
          <a:blip r:embed="rId5"/>
          <a:stretch>
            <a:fillRect/>
          </a:stretch>
        </p:blipFill>
        <p:spPr>
          <a:xfrm>
            <a:off x="214313" y="2980871"/>
            <a:ext cx="142875" cy="142875"/>
          </a:xfrm>
          <a:prstGeom prst="rect">
            <a:avLst/>
          </a:prstGeom>
        </p:spPr>
      </p:pic>
      <p:sp>
        <p:nvSpPr>
          <p:cNvPr id="19" name="Text 8"/>
          <p:cNvSpPr/>
          <p:nvPr/>
        </p:nvSpPr>
        <p:spPr>
          <a:xfrm>
            <a:off x="428625" y="2945152"/>
            <a:ext cx="2507317" cy="214313"/>
          </a:xfrm>
          <a:prstGeom prst="rect">
            <a:avLst/>
          </a:prstGeom>
          <a:noFill/>
          <a:ln/>
        </p:spPr>
        <p:txBody>
          <a:bodyPr wrap="none" lIns="0" tIns="0" rIns="0" bIns="0" rtlCol="0" anchor="ctr">
            <a:spAutoFit/>
          </a:bodyPr>
          <a:lstStyle/>
          <a:p>
            <a:pPr marL="0" indent="0">
              <a:buNone/>
            </a:pPr>
            <a:r>
              <a:rPr lang="en-US" sz="1046" dirty="0">
                <a:solidFill>
                  <a:srgbClr val="212121"/>
                </a:solidFill>
                <a:latin typeface="Noto Sans" pitchFamily="34" charset="0"/>
                <a:ea typeface="Noto Sans" pitchFamily="34" charset="-122"/>
                <a:cs typeface="Noto Sans" pitchFamily="34" charset="-120"/>
              </a:rPr>
              <a:t>Right to opt-out of data sales/sharing</a:t>
            </a:r>
            <a:endParaRPr lang="en-US" sz="1046" dirty="0"/>
          </a:p>
        </p:txBody>
      </p:sp>
      <p:sp>
        <p:nvSpPr>
          <p:cNvPr id="20" name="Shape 9"/>
          <p:cNvSpPr/>
          <p:nvPr/>
        </p:nvSpPr>
        <p:spPr>
          <a:xfrm>
            <a:off x="214313" y="3302339"/>
            <a:ext cx="4250531" cy="1714500"/>
          </a:xfrm>
          <a:prstGeom prst="rect">
            <a:avLst/>
          </a:prstGeom>
          <a:solidFill>
            <a:srgbClr val="0D47A1">
              <a:alpha val="10000"/>
            </a:srgbClr>
          </a:solidFill>
          <a:ln/>
        </p:spPr>
      </p:sp>
      <p:sp>
        <p:nvSpPr>
          <p:cNvPr id="21" name="Shape 10"/>
          <p:cNvSpPr/>
          <p:nvPr/>
        </p:nvSpPr>
        <p:spPr>
          <a:xfrm>
            <a:off x="214313" y="3302339"/>
            <a:ext cx="28575" cy="1714500"/>
          </a:xfrm>
          <a:prstGeom prst="rect">
            <a:avLst/>
          </a:prstGeom>
          <a:solidFill>
            <a:srgbClr val="0D47A1"/>
          </a:solidFill>
          <a:ln/>
        </p:spPr>
      </p:sp>
      <p:sp>
        <p:nvSpPr>
          <p:cNvPr id="22" name="Text 11"/>
          <p:cNvSpPr/>
          <p:nvPr/>
        </p:nvSpPr>
        <p:spPr>
          <a:xfrm>
            <a:off x="321469" y="3409496"/>
            <a:ext cx="4036219"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Business Impact</a:t>
            </a:r>
            <a:endParaRPr lang="en-US" sz="1046" dirty="0"/>
          </a:p>
        </p:txBody>
      </p:sp>
      <p:sp>
        <p:nvSpPr>
          <p:cNvPr id="23" name="Text 12"/>
          <p:cNvSpPr/>
          <p:nvPr/>
        </p:nvSpPr>
        <p:spPr>
          <a:xfrm>
            <a:off x="321469" y="3704175"/>
            <a:ext cx="3644429" cy="175022"/>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Companies must comply with a patchwork of state laws with </a:t>
            </a:r>
            <a:endParaRPr lang="en-US" sz="942" dirty="0"/>
          </a:p>
        </p:txBody>
      </p:sp>
      <p:sp>
        <p:nvSpPr>
          <p:cNvPr id="24" name="Text 13"/>
          <p:cNvSpPr/>
          <p:nvPr/>
        </p:nvSpPr>
        <p:spPr>
          <a:xfrm>
            <a:off x="321469" y="3897056"/>
            <a:ext cx="3226157" cy="175022"/>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different thresholds, requirements, and enforcement </a:t>
            </a:r>
            <a:endParaRPr lang="en-US" sz="942" dirty="0"/>
          </a:p>
        </p:txBody>
      </p:sp>
      <p:sp>
        <p:nvSpPr>
          <p:cNvPr id="25" name="Text 14"/>
          <p:cNvSpPr/>
          <p:nvPr/>
        </p:nvSpPr>
        <p:spPr>
          <a:xfrm>
            <a:off x="321469" y="3897056"/>
            <a:ext cx="4022768" cy="367903"/>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mechanisms. CCPA applies to businesses with: </a:t>
            </a:r>
            <a:endParaRPr lang="en-US" sz="942" dirty="0"/>
          </a:p>
        </p:txBody>
      </p:sp>
      <p:sp>
        <p:nvSpPr>
          <p:cNvPr id="26" name="Text 15"/>
          <p:cNvSpPr/>
          <p:nvPr/>
        </p:nvSpPr>
        <p:spPr>
          <a:xfrm>
            <a:off x="321469" y="4331039"/>
            <a:ext cx="4036219" cy="192881"/>
          </a:xfrm>
          <a:prstGeom prst="rect">
            <a:avLst/>
          </a:prstGeom>
          <a:noFill/>
          <a:ln/>
        </p:spPr>
        <p:txBody>
          <a:bodyPr wrap="none" lIns="0" tIns="0" rIns="0" bIns="0" rtlCol="0" anchor="ctr">
            <a:spAutoFit/>
          </a:bodyPr>
          <a:lstStyle/>
          <a:p>
            <a:pPr marL="0" indent="0" algn="l">
              <a:buNone/>
            </a:pPr>
            <a:r>
              <a:rPr lang="en-US" sz="942" dirty="0">
                <a:solidFill>
                  <a:srgbClr val="212121"/>
                </a:solidFill>
                <a:latin typeface="Noto Sans" pitchFamily="34" charset="0"/>
                <a:ea typeface="Noto Sans" pitchFamily="34" charset="-122"/>
                <a:cs typeface="Noto Sans" pitchFamily="34" charset="-120"/>
              </a:rPr>
              <a:t>Annual revenue over $25 million, or</a:t>
            </a:r>
            <a:endParaRPr lang="en-US" sz="942" dirty="0"/>
          </a:p>
        </p:txBody>
      </p:sp>
      <p:sp>
        <p:nvSpPr>
          <p:cNvPr id="27" name="Text 16"/>
          <p:cNvSpPr/>
          <p:nvPr/>
        </p:nvSpPr>
        <p:spPr>
          <a:xfrm>
            <a:off x="321469" y="4523921"/>
            <a:ext cx="4036219" cy="192881"/>
          </a:xfrm>
          <a:prstGeom prst="rect">
            <a:avLst/>
          </a:prstGeom>
          <a:noFill/>
          <a:ln/>
        </p:spPr>
        <p:txBody>
          <a:bodyPr wrap="none" lIns="0" tIns="0" rIns="0" bIns="0" rtlCol="0" anchor="ctr">
            <a:spAutoFit/>
          </a:bodyPr>
          <a:lstStyle/>
          <a:p>
            <a:pPr marL="0" indent="0" algn="l">
              <a:buNone/>
            </a:pPr>
            <a:r>
              <a:rPr lang="en-US" sz="942" dirty="0">
                <a:solidFill>
                  <a:srgbClr val="212121"/>
                </a:solidFill>
                <a:latin typeface="Noto Sans" pitchFamily="34" charset="0"/>
                <a:ea typeface="Noto Sans" pitchFamily="34" charset="-122"/>
                <a:cs typeface="Noto Sans" pitchFamily="34" charset="-120"/>
              </a:rPr>
              <a:t>Data on 100,000+ California consumers, or</a:t>
            </a:r>
            <a:endParaRPr lang="en-US" sz="942" dirty="0"/>
          </a:p>
        </p:txBody>
      </p:sp>
      <p:sp>
        <p:nvSpPr>
          <p:cNvPr id="28" name="Text 17"/>
          <p:cNvSpPr/>
          <p:nvPr/>
        </p:nvSpPr>
        <p:spPr>
          <a:xfrm>
            <a:off x="321469" y="4716802"/>
            <a:ext cx="4036219" cy="192881"/>
          </a:xfrm>
          <a:prstGeom prst="rect">
            <a:avLst/>
          </a:prstGeom>
          <a:noFill/>
          <a:ln/>
        </p:spPr>
        <p:txBody>
          <a:bodyPr wrap="none" lIns="0" tIns="0" rIns="0" bIns="0" rtlCol="0" anchor="ctr">
            <a:spAutoFit/>
          </a:bodyPr>
          <a:lstStyle/>
          <a:p>
            <a:pPr marL="0" indent="0" algn="l">
              <a:buNone/>
            </a:pPr>
            <a:r>
              <a:rPr lang="en-US" sz="942" dirty="0">
                <a:solidFill>
                  <a:srgbClr val="212121"/>
                </a:solidFill>
                <a:latin typeface="Noto Sans" pitchFamily="34" charset="0"/>
                <a:ea typeface="Noto Sans" pitchFamily="34" charset="-122"/>
                <a:cs typeface="Noto Sans" pitchFamily="34" charset="-120"/>
              </a:rPr>
              <a:t>50%+ revenue from selling consumer data</a:t>
            </a:r>
            <a:endParaRPr lang="en-US" sz="942" dirty="0"/>
          </a:p>
        </p:txBody>
      </p:sp>
      <p:pic>
        <p:nvPicPr>
          <p:cNvPr id="29" name="Image 9" descr="preencoded.png"/>
          <p:cNvPicPr>
            <a:picLocks noChangeAspect="1"/>
          </p:cNvPicPr>
          <p:nvPr/>
        </p:nvPicPr>
        <p:blipFill>
          <a:blip r:embed="rId7"/>
          <a:stretch>
            <a:fillRect/>
          </a:stretch>
        </p:blipFill>
        <p:spPr>
          <a:xfrm>
            <a:off x="5018484" y="1478756"/>
            <a:ext cx="3571875" cy="2857500"/>
          </a:xfrm>
          <a:prstGeom prst="rect">
            <a:avLst/>
          </a:prstGeom>
        </p:spPr>
      </p:pic>
      <p:sp>
        <p:nvSpPr>
          <p:cNvPr id="30" name="Shape 18"/>
          <p:cNvSpPr/>
          <p:nvPr/>
        </p:nvSpPr>
        <p:spPr>
          <a:xfrm>
            <a:off x="5282385" y="4475559"/>
            <a:ext cx="85725" cy="85725"/>
          </a:xfrm>
          <a:prstGeom prst="rect">
            <a:avLst/>
          </a:prstGeom>
          <a:solidFill>
            <a:srgbClr val="0D47A1">
              <a:alpha val="80000"/>
            </a:srgbClr>
          </a:solidFill>
          <a:ln/>
        </p:spPr>
      </p:sp>
      <p:sp>
        <p:nvSpPr>
          <p:cNvPr id="31" name="Text 19"/>
          <p:cNvSpPr/>
          <p:nvPr/>
        </p:nvSpPr>
        <p:spPr>
          <a:xfrm>
            <a:off x="5403828" y="4443413"/>
            <a:ext cx="744010" cy="150019"/>
          </a:xfrm>
          <a:prstGeom prst="rect">
            <a:avLst/>
          </a:prstGeom>
          <a:noFill/>
          <a:ln/>
        </p:spPr>
        <p:txBody>
          <a:bodyPr wrap="none" lIns="0" tIns="0" rIns="0" bIns="0" rtlCol="0" anchor="ctr">
            <a:spAutoFit/>
          </a:bodyPr>
          <a:lstStyle/>
          <a:p>
            <a:pPr marL="0" indent="0">
              <a:buNone/>
            </a:pPr>
            <a:r>
              <a:rPr lang="en-US" sz="732" dirty="0">
                <a:solidFill>
                  <a:srgbClr val="212121"/>
                </a:solidFill>
                <a:latin typeface="Noto Sans" pitchFamily="34" charset="0"/>
                <a:ea typeface="Noto Sans" pitchFamily="34" charset="-122"/>
                <a:cs typeface="Noto Sans" pitchFamily="34" charset="-120"/>
              </a:rPr>
              <a:t>CCPA/CPRA (CA)</a:t>
            </a:r>
            <a:endParaRPr lang="en-US" sz="732" dirty="0"/>
          </a:p>
        </p:txBody>
      </p:sp>
      <p:sp>
        <p:nvSpPr>
          <p:cNvPr id="32" name="Shape 20"/>
          <p:cNvSpPr/>
          <p:nvPr/>
        </p:nvSpPr>
        <p:spPr>
          <a:xfrm>
            <a:off x="6254995" y="4475559"/>
            <a:ext cx="85725" cy="85725"/>
          </a:xfrm>
          <a:prstGeom prst="rect">
            <a:avLst/>
          </a:prstGeom>
          <a:solidFill>
            <a:srgbClr val="1976D2">
              <a:alpha val="80000"/>
            </a:srgbClr>
          </a:solidFill>
          <a:ln/>
        </p:spPr>
      </p:sp>
      <p:sp>
        <p:nvSpPr>
          <p:cNvPr id="33" name="Text 21"/>
          <p:cNvSpPr/>
          <p:nvPr/>
        </p:nvSpPr>
        <p:spPr>
          <a:xfrm>
            <a:off x="6376439" y="4443413"/>
            <a:ext cx="461581" cy="150019"/>
          </a:xfrm>
          <a:prstGeom prst="rect">
            <a:avLst/>
          </a:prstGeom>
          <a:noFill/>
          <a:ln/>
        </p:spPr>
        <p:txBody>
          <a:bodyPr wrap="none" lIns="0" tIns="0" rIns="0" bIns="0" rtlCol="0" anchor="ctr">
            <a:spAutoFit/>
          </a:bodyPr>
          <a:lstStyle/>
          <a:p>
            <a:pPr marL="0" indent="0">
              <a:buNone/>
            </a:pPr>
            <a:r>
              <a:rPr lang="en-US" sz="732" dirty="0">
                <a:solidFill>
                  <a:srgbClr val="212121"/>
                </a:solidFill>
                <a:latin typeface="Noto Sans" pitchFamily="34" charset="0"/>
                <a:ea typeface="Noto Sans" pitchFamily="34" charset="-122"/>
                <a:cs typeface="Noto Sans" pitchFamily="34" charset="-120"/>
              </a:rPr>
              <a:t>CDPA (VA)</a:t>
            </a:r>
            <a:endParaRPr lang="en-US" sz="732" dirty="0"/>
          </a:p>
        </p:txBody>
      </p:sp>
      <p:sp>
        <p:nvSpPr>
          <p:cNvPr id="34" name="Shape 22"/>
          <p:cNvSpPr/>
          <p:nvPr/>
        </p:nvSpPr>
        <p:spPr>
          <a:xfrm>
            <a:off x="6945176" y="4475559"/>
            <a:ext cx="85725" cy="85725"/>
          </a:xfrm>
          <a:prstGeom prst="rect">
            <a:avLst/>
          </a:prstGeom>
          <a:solidFill>
            <a:srgbClr val="42A5F5">
              <a:alpha val="80000"/>
            </a:srgbClr>
          </a:solidFill>
          <a:ln/>
        </p:spPr>
      </p:sp>
      <p:sp>
        <p:nvSpPr>
          <p:cNvPr id="35" name="Text 23"/>
          <p:cNvSpPr/>
          <p:nvPr/>
        </p:nvSpPr>
        <p:spPr>
          <a:xfrm>
            <a:off x="7066620" y="4443413"/>
            <a:ext cx="407975" cy="150019"/>
          </a:xfrm>
          <a:prstGeom prst="rect">
            <a:avLst/>
          </a:prstGeom>
          <a:noFill/>
          <a:ln/>
        </p:spPr>
        <p:txBody>
          <a:bodyPr wrap="none" lIns="0" tIns="0" rIns="0" bIns="0" rtlCol="0" anchor="ctr">
            <a:spAutoFit/>
          </a:bodyPr>
          <a:lstStyle/>
          <a:p>
            <a:pPr marL="0" indent="0">
              <a:buNone/>
            </a:pPr>
            <a:r>
              <a:rPr lang="en-US" sz="732" dirty="0">
                <a:solidFill>
                  <a:srgbClr val="212121"/>
                </a:solidFill>
                <a:latin typeface="Noto Sans" pitchFamily="34" charset="0"/>
                <a:ea typeface="Noto Sans" pitchFamily="34" charset="-122"/>
                <a:cs typeface="Noto Sans" pitchFamily="34" charset="-120"/>
              </a:rPr>
              <a:t>CPA (CO)</a:t>
            </a:r>
            <a:endParaRPr lang="en-US" sz="732" dirty="0"/>
          </a:p>
        </p:txBody>
      </p:sp>
      <p:sp>
        <p:nvSpPr>
          <p:cNvPr id="36" name="Shape 24"/>
          <p:cNvSpPr/>
          <p:nvPr/>
        </p:nvSpPr>
        <p:spPr>
          <a:xfrm>
            <a:off x="7581751" y="4475559"/>
            <a:ext cx="85725" cy="85725"/>
          </a:xfrm>
          <a:prstGeom prst="rect">
            <a:avLst/>
          </a:prstGeom>
          <a:solidFill>
            <a:srgbClr val="90CAF9">
              <a:alpha val="80000"/>
            </a:srgbClr>
          </a:solidFill>
          <a:ln/>
        </p:spPr>
      </p:sp>
      <p:sp>
        <p:nvSpPr>
          <p:cNvPr id="37" name="Text 25"/>
          <p:cNvSpPr/>
          <p:nvPr/>
        </p:nvSpPr>
        <p:spPr>
          <a:xfrm>
            <a:off x="7703195" y="4443413"/>
            <a:ext cx="516080" cy="150019"/>
          </a:xfrm>
          <a:prstGeom prst="rect">
            <a:avLst/>
          </a:prstGeom>
          <a:noFill/>
          <a:ln/>
        </p:spPr>
        <p:txBody>
          <a:bodyPr wrap="none" lIns="0" tIns="0" rIns="0" bIns="0" rtlCol="0" anchor="ctr">
            <a:spAutoFit/>
          </a:bodyPr>
          <a:lstStyle/>
          <a:p>
            <a:pPr marL="0" indent="0">
              <a:buNone/>
            </a:pPr>
            <a:r>
              <a:rPr lang="en-US" sz="732" dirty="0">
                <a:solidFill>
                  <a:srgbClr val="212121"/>
                </a:solidFill>
                <a:latin typeface="Noto Sans" pitchFamily="34" charset="0"/>
                <a:ea typeface="Noto Sans" pitchFamily="34" charset="-122"/>
                <a:cs typeface="Noto Sans" pitchFamily="34" charset="-120"/>
              </a:rPr>
              <a:t>CTDPA (CT)</a:t>
            </a:r>
            <a:endParaRPr lang="en-US" sz="732" dirty="0"/>
          </a:p>
        </p:txBody>
      </p:sp>
      <p:sp>
        <p:nvSpPr>
          <p:cNvPr id="38" name="Text 26"/>
          <p:cNvSpPr/>
          <p:nvPr/>
        </p:nvSpPr>
        <p:spPr>
          <a:xfrm>
            <a:off x="214313" y="5159714"/>
            <a:ext cx="3236286"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Global Data Privacy Regulations: A Comprehensive Overview</a:t>
            </a:r>
            <a:endParaRPr lang="en-US" sz="837" dirty="0"/>
          </a:p>
        </p:txBody>
      </p:sp>
      <p:sp>
        <p:nvSpPr>
          <p:cNvPr id="39" name="Text 27"/>
          <p:cNvSpPr/>
          <p:nvPr/>
        </p:nvSpPr>
        <p:spPr>
          <a:xfrm>
            <a:off x="8864305" y="5507831"/>
            <a:ext cx="65382"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6</a:t>
            </a:r>
            <a:endParaRPr lang="en-US" sz="837"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414963"/>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0D47A1"/>
                </a:solidFill>
                <a:latin typeface="Noto Sans" pitchFamily="34" charset="0"/>
                <a:ea typeface="Noto Sans" pitchFamily="34" charset="-122"/>
                <a:cs typeface="Noto Sans" pitchFamily="34" charset="-120"/>
              </a:rPr>
              <a:t>Asia-Pacific: Diverse Approaches to Privacy Protection</a:t>
            </a:r>
            <a:endParaRPr lang="en-US" sz="2025" dirty="0"/>
          </a:p>
        </p:txBody>
      </p:sp>
      <p:pic>
        <p:nvPicPr>
          <p:cNvPr id="4" name="Image 1" descr="preencoded.png"/>
          <p:cNvPicPr>
            <a:picLocks noChangeAspect="1"/>
          </p:cNvPicPr>
          <p:nvPr/>
        </p:nvPicPr>
        <p:blipFill>
          <a:blip r:embed="rId4"/>
          <a:stretch>
            <a:fillRect/>
          </a:stretch>
        </p:blipFill>
        <p:spPr>
          <a:xfrm>
            <a:off x="214313" y="785813"/>
            <a:ext cx="171450" cy="171450"/>
          </a:xfrm>
          <a:prstGeom prst="rect">
            <a:avLst/>
          </a:prstGeom>
        </p:spPr>
      </p:pic>
      <p:sp>
        <p:nvSpPr>
          <p:cNvPr id="5" name="Text 1"/>
          <p:cNvSpPr/>
          <p:nvPr/>
        </p:nvSpPr>
        <p:spPr>
          <a:xfrm>
            <a:off x="457200" y="742950"/>
            <a:ext cx="1467287"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China: PIPL (2021) </a:t>
            </a:r>
            <a:endParaRPr lang="en-US" sz="1350" dirty="0"/>
          </a:p>
        </p:txBody>
      </p:sp>
      <p:sp>
        <p:nvSpPr>
          <p:cNvPr id="6" name="Text 2"/>
          <p:cNvSpPr/>
          <p:nvPr/>
        </p:nvSpPr>
        <p:spPr>
          <a:xfrm>
            <a:off x="457200" y="1071563"/>
            <a:ext cx="4007644"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China's first comprehensive personal information protection law </a:t>
            </a:r>
            <a:endParaRPr lang="en-US" sz="942" dirty="0"/>
          </a:p>
        </p:txBody>
      </p:sp>
      <p:pic>
        <p:nvPicPr>
          <p:cNvPr id="7" name="Image 2" descr="preencoded.png"/>
          <p:cNvPicPr>
            <a:picLocks noChangeAspect="1"/>
          </p:cNvPicPr>
          <p:nvPr/>
        </p:nvPicPr>
        <p:blipFill>
          <a:blip r:embed="rId5"/>
          <a:stretch>
            <a:fillRect/>
          </a:stretch>
        </p:blipFill>
        <p:spPr>
          <a:xfrm>
            <a:off x="457200" y="1321594"/>
            <a:ext cx="100013" cy="100013"/>
          </a:xfrm>
          <a:prstGeom prst="rect">
            <a:avLst/>
          </a:prstGeom>
        </p:spPr>
      </p:pic>
      <p:sp>
        <p:nvSpPr>
          <p:cNvPr id="8" name="Text 3"/>
          <p:cNvSpPr/>
          <p:nvPr/>
        </p:nvSpPr>
        <p:spPr>
          <a:xfrm>
            <a:off x="614363" y="1300163"/>
            <a:ext cx="2346024" cy="171450"/>
          </a:xfrm>
          <a:prstGeom prst="rect">
            <a:avLst/>
          </a:prstGeom>
          <a:noFill/>
          <a:ln/>
        </p:spPr>
        <p:txBody>
          <a:bodyPr wrap="non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Strict cross-border data transfer restrictions</a:t>
            </a:r>
            <a:endParaRPr lang="en-US" sz="837" dirty="0"/>
          </a:p>
        </p:txBody>
      </p:sp>
      <p:pic>
        <p:nvPicPr>
          <p:cNvPr id="9" name="Image 3" descr="preencoded.png"/>
          <p:cNvPicPr>
            <a:picLocks noChangeAspect="1"/>
          </p:cNvPicPr>
          <p:nvPr/>
        </p:nvPicPr>
        <p:blipFill>
          <a:blip r:embed="rId5"/>
          <a:stretch>
            <a:fillRect/>
          </a:stretch>
        </p:blipFill>
        <p:spPr>
          <a:xfrm>
            <a:off x="457200" y="1528763"/>
            <a:ext cx="100013" cy="100013"/>
          </a:xfrm>
          <a:prstGeom prst="rect">
            <a:avLst/>
          </a:prstGeom>
        </p:spPr>
      </p:pic>
      <p:sp>
        <p:nvSpPr>
          <p:cNvPr id="10" name="Text 4"/>
          <p:cNvSpPr/>
          <p:nvPr/>
        </p:nvSpPr>
        <p:spPr>
          <a:xfrm>
            <a:off x="614363" y="1507331"/>
            <a:ext cx="3127818" cy="171450"/>
          </a:xfrm>
          <a:prstGeom prst="rect">
            <a:avLst/>
          </a:prstGeom>
          <a:noFill/>
          <a:ln/>
        </p:spPr>
        <p:txBody>
          <a:bodyPr wrap="non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Mandatory security assessments for large data processors</a:t>
            </a:r>
            <a:endParaRPr lang="en-US" sz="837" dirty="0"/>
          </a:p>
        </p:txBody>
      </p:sp>
      <p:pic>
        <p:nvPicPr>
          <p:cNvPr id="11" name="Image 4" descr="preencoded.png"/>
          <p:cNvPicPr>
            <a:picLocks noChangeAspect="1"/>
          </p:cNvPicPr>
          <p:nvPr/>
        </p:nvPicPr>
        <p:blipFill>
          <a:blip r:embed="rId4"/>
          <a:stretch>
            <a:fillRect/>
          </a:stretch>
        </p:blipFill>
        <p:spPr>
          <a:xfrm>
            <a:off x="214313" y="1828800"/>
            <a:ext cx="171450" cy="171450"/>
          </a:xfrm>
          <a:prstGeom prst="rect">
            <a:avLst/>
          </a:prstGeom>
        </p:spPr>
      </p:pic>
      <p:sp>
        <p:nvSpPr>
          <p:cNvPr id="12" name="Text 5"/>
          <p:cNvSpPr/>
          <p:nvPr/>
        </p:nvSpPr>
        <p:spPr>
          <a:xfrm>
            <a:off x="457200" y="1785938"/>
            <a:ext cx="2314938"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Japan: APPI (Amended 2020) </a:t>
            </a:r>
            <a:endParaRPr lang="en-US" sz="1350" dirty="0"/>
          </a:p>
        </p:txBody>
      </p:sp>
      <p:sp>
        <p:nvSpPr>
          <p:cNvPr id="13" name="Text 6"/>
          <p:cNvSpPr/>
          <p:nvPr/>
        </p:nvSpPr>
        <p:spPr>
          <a:xfrm>
            <a:off x="457200" y="2114550"/>
            <a:ext cx="4007644"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First Asian country to receive EU adequacy decision </a:t>
            </a:r>
            <a:endParaRPr lang="en-US" sz="942" dirty="0"/>
          </a:p>
        </p:txBody>
      </p:sp>
      <p:pic>
        <p:nvPicPr>
          <p:cNvPr id="14" name="Image 5" descr="preencoded.png"/>
          <p:cNvPicPr>
            <a:picLocks noChangeAspect="1"/>
          </p:cNvPicPr>
          <p:nvPr/>
        </p:nvPicPr>
        <p:blipFill>
          <a:blip r:embed="rId5"/>
          <a:stretch>
            <a:fillRect/>
          </a:stretch>
        </p:blipFill>
        <p:spPr>
          <a:xfrm>
            <a:off x="457200" y="2364581"/>
            <a:ext cx="100013" cy="100013"/>
          </a:xfrm>
          <a:prstGeom prst="rect">
            <a:avLst/>
          </a:prstGeom>
        </p:spPr>
      </p:pic>
      <p:sp>
        <p:nvSpPr>
          <p:cNvPr id="15" name="Text 7"/>
          <p:cNvSpPr/>
          <p:nvPr/>
        </p:nvSpPr>
        <p:spPr>
          <a:xfrm>
            <a:off x="614363" y="2343150"/>
            <a:ext cx="2900837" cy="171450"/>
          </a:xfrm>
          <a:prstGeom prst="rect">
            <a:avLst/>
          </a:prstGeom>
          <a:noFill/>
          <a:ln/>
        </p:spPr>
        <p:txBody>
          <a:bodyPr wrap="non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Balance between business needs and individual rights</a:t>
            </a:r>
            <a:endParaRPr lang="en-US" sz="837" dirty="0"/>
          </a:p>
        </p:txBody>
      </p:sp>
      <p:pic>
        <p:nvPicPr>
          <p:cNvPr id="16" name="Image 6" descr="preencoded.png"/>
          <p:cNvPicPr>
            <a:picLocks noChangeAspect="1"/>
          </p:cNvPicPr>
          <p:nvPr/>
        </p:nvPicPr>
        <p:blipFill>
          <a:blip r:embed="rId5"/>
          <a:stretch>
            <a:fillRect/>
          </a:stretch>
        </p:blipFill>
        <p:spPr>
          <a:xfrm>
            <a:off x="457200" y="2571750"/>
            <a:ext cx="100013" cy="100013"/>
          </a:xfrm>
          <a:prstGeom prst="rect">
            <a:avLst/>
          </a:prstGeom>
        </p:spPr>
      </p:pic>
      <p:sp>
        <p:nvSpPr>
          <p:cNvPr id="17" name="Text 8"/>
          <p:cNvSpPr/>
          <p:nvPr/>
        </p:nvSpPr>
        <p:spPr>
          <a:xfrm>
            <a:off x="614363" y="2550319"/>
            <a:ext cx="2261220" cy="171450"/>
          </a:xfrm>
          <a:prstGeom prst="rect">
            <a:avLst/>
          </a:prstGeom>
          <a:noFill/>
          <a:ln/>
        </p:spPr>
        <p:txBody>
          <a:bodyPr wrap="non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Facilitates cross-border data flows with EU</a:t>
            </a:r>
            <a:endParaRPr lang="en-US" sz="837" dirty="0"/>
          </a:p>
        </p:txBody>
      </p:sp>
      <p:pic>
        <p:nvPicPr>
          <p:cNvPr id="18" name="Image 7" descr="preencoded.png"/>
          <p:cNvPicPr>
            <a:picLocks noChangeAspect="1"/>
          </p:cNvPicPr>
          <p:nvPr/>
        </p:nvPicPr>
        <p:blipFill>
          <a:blip r:embed="rId4"/>
          <a:stretch>
            <a:fillRect/>
          </a:stretch>
        </p:blipFill>
        <p:spPr>
          <a:xfrm>
            <a:off x="214313" y="2871788"/>
            <a:ext cx="171450" cy="171450"/>
          </a:xfrm>
          <a:prstGeom prst="rect">
            <a:avLst/>
          </a:prstGeom>
        </p:spPr>
      </p:pic>
      <p:sp>
        <p:nvSpPr>
          <p:cNvPr id="19" name="Text 9"/>
          <p:cNvSpPr/>
          <p:nvPr/>
        </p:nvSpPr>
        <p:spPr>
          <a:xfrm>
            <a:off x="457200" y="2828925"/>
            <a:ext cx="1620041"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India: DPDPA (2023) </a:t>
            </a:r>
            <a:endParaRPr lang="en-US" sz="1350" dirty="0"/>
          </a:p>
        </p:txBody>
      </p:sp>
      <p:sp>
        <p:nvSpPr>
          <p:cNvPr id="20" name="Text 10"/>
          <p:cNvSpPr/>
          <p:nvPr/>
        </p:nvSpPr>
        <p:spPr>
          <a:xfrm>
            <a:off x="457200" y="3157538"/>
            <a:ext cx="4007644"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New framework after years of legislative development </a:t>
            </a:r>
            <a:endParaRPr lang="en-US" sz="942" dirty="0"/>
          </a:p>
        </p:txBody>
      </p:sp>
      <p:pic>
        <p:nvPicPr>
          <p:cNvPr id="21" name="Image 8" descr="preencoded.png"/>
          <p:cNvPicPr>
            <a:picLocks noChangeAspect="1"/>
          </p:cNvPicPr>
          <p:nvPr/>
        </p:nvPicPr>
        <p:blipFill>
          <a:blip r:embed="rId5"/>
          <a:stretch>
            <a:fillRect/>
          </a:stretch>
        </p:blipFill>
        <p:spPr>
          <a:xfrm>
            <a:off x="457200" y="3407569"/>
            <a:ext cx="100013" cy="100013"/>
          </a:xfrm>
          <a:prstGeom prst="rect">
            <a:avLst/>
          </a:prstGeom>
        </p:spPr>
      </p:pic>
      <p:sp>
        <p:nvSpPr>
          <p:cNvPr id="22" name="Text 11"/>
          <p:cNvSpPr/>
          <p:nvPr/>
        </p:nvSpPr>
        <p:spPr>
          <a:xfrm>
            <a:off x="614363" y="3386138"/>
            <a:ext cx="2617264" cy="171450"/>
          </a:xfrm>
          <a:prstGeom prst="rect">
            <a:avLst/>
          </a:prstGeom>
          <a:noFill/>
          <a:ln/>
        </p:spPr>
        <p:txBody>
          <a:bodyPr wrap="non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Risk-based approach with significant exemptions</a:t>
            </a:r>
            <a:endParaRPr lang="en-US" sz="837" dirty="0"/>
          </a:p>
        </p:txBody>
      </p:sp>
      <p:sp>
        <p:nvSpPr>
          <p:cNvPr id="23" name="Shape 12"/>
          <p:cNvSpPr/>
          <p:nvPr/>
        </p:nvSpPr>
        <p:spPr>
          <a:xfrm>
            <a:off x="214313" y="3700463"/>
            <a:ext cx="4250531" cy="1185863"/>
          </a:xfrm>
          <a:prstGeom prst="rect">
            <a:avLst/>
          </a:prstGeom>
          <a:solidFill>
            <a:srgbClr val="0D47A1">
              <a:alpha val="10000"/>
            </a:srgbClr>
          </a:solidFill>
          <a:ln/>
        </p:spPr>
      </p:sp>
      <p:sp>
        <p:nvSpPr>
          <p:cNvPr id="24" name="Shape 13"/>
          <p:cNvSpPr/>
          <p:nvPr/>
        </p:nvSpPr>
        <p:spPr>
          <a:xfrm>
            <a:off x="214313" y="3700463"/>
            <a:ext cx="28575" cy="1185863"/>
          </a:xfrm>
          <a:prstGeom prst="rect">
            <a:avLst/>
          </a:prstGeom>
          <a:solidFill>
            <a:srgbClr val="0D47A1"/>
          </a:solidFill>
          <a:ln/>
        </p:spPr>
      </p:sp>
      <p:sp>
        <p:nvSpPr>
          <p:cNvPr id="25" name="Text 14"/>
          <p:cNvSpPr/>
          <p:nvPr/>
        </p:nvSpPr>
        <p:spPr>
          <a:xfrm>
            <a:off x="321469" y="3807619"/>
            <a:ext cx="4036219"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Regional Trends</a:t>
            </a:r>
            <a:endParaRPr lang="en-US" sz="1046" dirty="0"/>
          </a:p>
        </p:txBody>
      </p:sp>
      <p:sp>
        <p:nvSpPr>
          <p:cNvPr id="26" name="Text 15"/>
          <p:cNvSpPr/>
          <p:nvPr/>
        </p:nvSpPr>
        <p:spPr>
          <a:xfrm>
            <a:off x="321469" y="4093369"/>
            <a:ext cx="4036219" cy="171450"/>
          </a:xfrm>
          <a:prstGeom prst="rect">
            <a:avLst/>
          </a:prstGeom>
          <a:noFill/>
          <a:ln/>
        </p:spPr>
        <p:txBody>
          <a:bodyPr wrap="none" lIns="0" tIns="0" rIns="0" bIns="0" rtlCol="0" anchor="ctr">
            <a:spAutoFit/>
          </a:bodyPr>
          <a:lstStyle/>
          <a:p>
            <a:pPr marL="0" indent="0" algn="l">
              <a:buNone/>
            </a:pPr>
            <a:r>
              <a:rPr lang="en-US" sz="837" dirty="0">
                <a:solidFill>
                  <a:srgbClr val="212121"/>
                </a:solidFill>
                <a:latin typeface="Noto Sans" pitchFamily="34" charset="0"/>
                <a:ea typeface="Noto Sans" pitchFamily="34" charset="-122"/>
                <a:cs typeface="Noto Sans" pitchFamily="34" charset="-120"/>
              </a:rPr>
              <a:t>Data localization requirements increasing (China, Vietnam)</a:t>
            </a:r>
            <a:endParaRPr lang="en-US" sz="837" dirty="0"/>
          </a:p>
        </p:txBody>
      </p:sp>
      <p:sp>
        <p:nvSpPr>
          <p:cNvPr id="27" name="Text 16"/>
          <p:cNvSpPr/>
          <p:nvPr/>
        </p:nvSpPr>
        <p:spPr>
          <a:xfrm>
            <a:off x="321469" y="4264819"/>
            <a:ext cx="4036219" cy="171450"/>
          </a:xfrm>
          <a:prstGeom prst="rect">
            <a:avLst/>
          </a:prstGeom>
          <a:noFill/>
          <a:ln/>
        </p:spPr>
        <p:txBody>
          <a:bodyPr wrap="none" lIns="0" tIns="0" rIns="0" bIns="0" rtlCol="0" anchor="ctr">
            <a:spAutoFit/>
          </a:bodyPr>
          <a:lstStyle/>
          <a:p>
            <a:pPr marL="0" indent="0" algn="l">
              <a:buNone/>
            </a:pPr>
            <a:r>
              <a:rPr lang="en-US" sz="837" dirty="0">
                <a:solidFill>
                  <a:srgbClr val="212121"/>
                </a:solidFill>
                <a:latin typeface="Noto Sans" pitchFamily="34" charset="0"/>
                <a:ea typeface="Noto Sans" pitchFamily="34" charset="-122"/>
                <a:cs typeface="Noto Sans" pitchFamily="34" charset="-120"/>
              </a:rPr>
              <a:t>Singapore PDPA: Business-friendly approach with balanced protections</a:t>
            </a:r>
            <a:endParaRPr lang="en-US" sz="837" dirty="0"/>
          </a:p>
        </p:txBody>
      </p:sp>
      <p:sp>
        <p:nvSpPr>
          <p:cNvPr id="28" name="Text 17"/>
          <p:cNvSpPr/>
          <p:nvPr/>
        </p:nvSpPr>
        <p:spPr>
          <a:xfrm>
            <a:off x="321469" y="4436269"/>
            <a:ext cx="4036219" cy="171450"/>
          </a:xfrm>
          <a:prstGeom prst="rect">
            <a:avLst/>
          </a:prstGeom>
          <a:noFill/>
          <a:ln/>
        </p:spPr>
        <p:txBody>
          <a:bodyPr wrap="none" lIns="0" tIns="0" rIns="0" bIns="0" rtlCol="0" anchor="ctr">
            <a:spAutoFit/>
          </a:bodyPr>
          <a:lstStyle/>
          <a:p>
            <a:pPr marL="0" indent="0" algn="l">
              <a:buNone/>
            </a:pPr>
            <a:r>
              <a:rPr lang="en-US" sz="837" dirty="0">
                <a:solidFill>
                  <a:srgbClr val="212121"/>
                </a:solidFill>
                <a:latin typeface="Noto Sans" pitchFamily="34" charset="0"/>
                <a:ea typeface="Noto Sans" pitchFamily="34" charset="-122"/>
                <a:cs typeface="Noto Sans" pitchFamily="34" charset="-120"/>
              </a:rPr>
              <a:t>Australia: Privacy Act with Notifiable Data Breaches scheme</a:t>
            </a:r>
            <a:endParaRPr lang="en-US" sz="837" dirty="0"/>
          </a:p>
        </p:txBody>
      </p:sp>
      <p:sp>
        <p:nvSpPr>
          <p:cNvPr id="29" name="Text 18"/>
          <p:cNvSpPr/>
          <p:nvPr/>
        </p:nvSpPr>
        <p:spPr>
          <a:xfrm>
            <a:off x="321469" y="4607719"/>
            <a:ext cx="4036219" cy="171450"/>
          </a:xfrm>
          <a:prstGeom prst="rect">
            <a:avLst/>
          </a:prstGeom>
          <a:noFill/>
          <a:ln/>
        </p:spPr>
        <p:txBody>
          <a:bodyPr wrap="none" lIns="0" tIns="0" rIns="0" bIns="0" rtlCol="0" anchor="ctr">
            <a:spAutoFit/>
          </a:bodyPr>
          <a:lstStyle/>
          <a:p>
            <a:pPr marL="0" indent="0" algn="l">
              <a:buNone/>
            </a:pPr>
            <a:r>
              <a:rPr lang="en-US" sz="837" dirty="0">
                <a:solidFill>
                  <a:srgbClr val="212121"/>
                </a:solidFill>
                <a:latin typeface="Noto Sans" pitchFamily="34" charset="0"/>
                <a:ea typeface="Noto Sans" pitchFamily="34" charset="-122"/>
                <a:cs typeface="Noto Sans" pitchFamily="34" charset="-120"/>
              </a:rPr>
              <a:t>South Korea PIPA: Among the strictest in the region</a:t>
            </a:r>
            <a:endParaRPr lang="en-US" sz="837" dirty="0"/>
          </a:p>
        </p:txBody>
      </p:sp>
      <p:pic>
        <p:nvPicPr>
          <p:cNvPr id="30" name="Image 9" descr="preencoded.png"/>
          <p:cNvPicPr>
            <a:picLocks noChangeAspect="1"/>
          </p:cNvPicPr>
          <p:nvPr/>
        </p:nvPicPr>
        <p:blipFill>
          <a:blip r:embed="rId6"/>
          <a:stretch>
            <a:fillRect/>
          </a:stretch>
        </p:blipFill>
        <p:spPr>
          <a:xfrm>
            <a:off x="5018484" y="1275159"/>
            <a:ext cx="3571875" cy="2857500"/>
          </a:xfrm>
          <a:prstGeom prst="rect">
            <a:avLst/>
          </a:prstGeom>
        </p:spPr>
      </p:pic>
      <p:sp>
        <p:nvSpPr>
          <p:cNvPr id="31" name="Text 19"/>
          <p:cNvSpPr/>
          <p:nvPr/>
        </p:nvSpPr>
        <p:spPr>
          <a:xfrm>
            <a:off x="4714233" y="4204097"/>
            <a:ext cx="4180349" cy="150019"/>
          </a:xfrm>
          <a:prstGeom prst="rect">
            <a:avLst/>
          </a:prstGeom>
          <a:noFill/>
          <a:ln/>
        </p:spPr>
        <p:txBody>
          <a:bodyPr wrap="none" lIns="0" tIns="0" rIns="0" bIns="0" rtlCol="0" anchor="ctr">
            <a:spAutoFit/>
          </a:bodyPr>
          <a:lstStyle/>
          <a:p>
            <a:pPr marL="0" indent="0" algn="ctr">
              <a:buNone/>
            </a:pPr>
            <a:r>
              <a:rPr lang="en-US" sz="732" dirty="0">
                <a:solidFill>
                  <a:srgbClr val="757575"/>
                </a:solidFill>
                <a:latin typeface="Noto Sans" pitchFamily="34" charset="0"/>
                <a:ea typeface="Noto Sans" pitchFamily="34" charset="-122"/>
                <a:cs typeface="Noto Sans" pitchFamily="34" charset="-120"/>
              </a:rPr>
              <a:t> Asia-Pacific Privacy Regulatory Landscape (Source: World Federation of Advertisers, 2024) </a:t>
            </a:r>
            <a:endParaRPr lang="en-US" sz="732" dirty="0"/>
          </a:p>
        </p:txBody>
      </p:sp>
      <p:sp>
        <p:nvSpPr>
          <p:cNvPr id="32" name="Text 20"/>
          <p:cNvSpPr/>
          <p:nvPr/>
        </p:nvSpPr>
        <p:spPr>
          <a:xfrm>
            <a:off x="214313" y="5029200"/>
            <a:ext cx="3236286"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Global Data Privacy Regulations: A Comprehensive Overview</a:t>
            </a:r>
            <a:endParaRPr lang="en-US" sz="837" dirty="0"/>
          </a:p>
        </p:txBody>
      </p:sp>
      <p:sp>
        <p:nvSpPr>
          <p:cNvPr id="33" name="Text 21"/>
          <p:cNvSpPr/>
          <p:nvPr/>
        </p:nvSpPr>
        <p:spPr>
          <a:xfrm>
            <a:off x="8864305" y="5029200"/>
            <a:ext cx="65382"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7</a:t>
            </a:r>
            <a:endParaRPr lang="en-US" sz="837"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178594" y="178594"/>
            <a:ext cx="8786813" cy="385763"/>
          </a:xfrm>
          <a:prstGeom prst="rect">
            <a:avLst/>
          </a:prstGeom>
          <a:noFill/>
          <a:ln/>
        </p:spPr>
        <p:txBody>
          <a:bodyPr wrap="none" lIns="0" tIns="0" rIns="0" bIns="0" rtlCol="0" anchor="ctr">
            <a:spAutoFit/>
          </a:bodyPr>
          <a:lstStyle/>
          <a:p>
            <a:pPr marL="0" indent="0">
              <a:buNone/>
            </a:pPr>
            <a:r>
              <a:rPr lang="en-US" sz="2025" b="1" dirty="0">
                <a:solidFill>
                  <a:srgbClr val="0D47A1"/>
                </a:solidFill>
                <a:latin typeface="Noto Sans" pitchFamily="34" charset="0"/>
                <a:ea typeface="Noto Sans" pitchFamily="34" charset="-122"/>
                <a:cs typeface="Noto Sans" pitchFamily="34" charset="-120"/>
              </a:rPr>
              <a:t>Global Privacy Laws: Regional Approaches</a:t>
            </a:r>
            <a:endParaRPr lang="en-US" sz="2025" dirty="0"/>
          </a:p>
        </p:txBody>
      </p:sp>
      <p:pic>
        <p:nvPicPr>
          <p:cNvPr id="4" name="Image 1" descr="preencoded.png"/>
          <p:cNvPicPr>
            <a:picLocks noChangeAspect="1"/>
          </p:cNvPicPr>
          <p:nvPr/>
        </p:nvPicPr>
        <p:blipFill>
          <a:blip r:embed="rId4"/>
          <a:stretch>
            <a:fillRect/>
          </a:stretch>
        </p:blipFill>
        <p:spPr>
          <a:xfrm>
            <a:off x="178594" y="703659"/>
            <a:ext cx="128588" cy="128588"/>
          </a:xfrm>
          <a:prstGeom prst="rect">
            <a:avLst/>
          </a:prstGeom>
        </p:spPr>
      </p:pic>
      <p:sp>
        <p:nvSpPr>
          <p:cNvPr id="5" name="Text 1"/>
          <p:cNvSpPr/>
          <p:nvPr/>
        </p:nvSpPr>
        <p:spPr>
          <a:xfrm>
            <a:off x="364331" y="671513"/>
            <a:ext cx="1150479" cy="192881"/>
          </a:xfrm>
          <a:prstGeom prst="rect">
            <a:avLst/>
          </a:prstGeom>
          <a:noFill/>
          <a:ln/>
        </p:spPr>
        <p:txBody>
          <a:bodyPr wrap="none" lIns="0" tIns="0" rIns="0" bIns="0" rtlCol="0" anchor="ctr">
            <a:spAutoFit/>
          </a:bodyPr>
          <a:lstStyle/>
          <a:p>
            <a:pPr marL="0" indent="0">
              <a:buNone/>
            </a:pPr>
            <a:r>
              <a:rPr lang="en-US" sz="942" b="1" dirty="0">
                <a:solidFill>
                  <a:srgbClr val="0D47A1"/>
                </a:solidFill>
                <a:latin typeface="Noto Sans" pitchFamily="34" charset="0"/>
                <a:ea typeface="Noto Sans" pitchFamily="34" charset="-122"/>
                <a:cs typeface="Noto Sans" pitchFamily="34" charset="-120"/>
              </a:rPr>
              <a:t>Brazil: LGPD (2020) </a:t>
            </a:r>
            <a:endParaRPr lang="en-US" sz="942" dirty="0"/>
          </a:p>
        </p:txBody>
      </p:sp>
      <p:sp>
        <p:nvSpPr>
          <p:cNvPr id="6" name="Text 2"/>
          <p:cNvSpPr/>
          <p:nvPr/>
        </p:nvSpPr>
        <p:spPr>
          <a:xfrm>
            <a:off x="364331" y="878681"/>
            <a:ext cx="4118372" cy="171450"/>
          </a:xfrm>
          <a:prstGeom prst="rect">
            <a:avLst/>
          </a:prstGeom>
          <a:noFill/>
          <a:ln/>
        </p:spPr>
        <p:txBody>
          <a:bodyPr wrap="non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 GDPR-inspired with local adaptations, penalties up to 2% of revenue </a:t>
            </a:r>
            <a:endParaRPr lang="en-US" sz="837" dirty="0"/>
          </a:p>
        </p:txBody>
      </p:sp>
      <p:pic>
        <p:nvPicPr>
          <p:cNvPr id="7" name="Image 2" descr="preencoded.png"/>
          <p:cNvPicPr>
            <a:picLocks noChangeAspect="1"/>
          </p:cNvPicPr>
          <p:nvPr/>
        </p:nvPicPr>
        <p:blipFill>
          <a:blip r:embed="rId5"/>
          <a:stretch>
            <a:fillRect/>
          </a:stretch>
        </p:blipFill>
        <p:spPr>
          <a:xfrm>
            <a:off x="178594" y="1207991"/>
            <a:ext cx="128588" cy="128588"/>
          </a:xfrm>
          <a:prstGeom prst="rect">
            <a:avLst/>
          </a:prstGeom>
        </p:spPr>
      </p:pic>
      <p:sp>
        <p:nvSpPr>
          <p:cNvPr id="8" name="Text 3"/>
          <p:cNvSpPr/>
          <p:nvPr/>
        </p:nvSpPr>
        <p:spPr>
          <a:xfrm>
            <a:off x="364331" y="1175845"/>
            <a:ext cx="1390297" cy="192881"/>
          </a:xfrm>
          <a:prstGeom prst="rect">
            <a:avLst/>
          </a:prstGeom>
          <a:noFill/>
          <a:ln/>
        </p:spPr>
        <p:txBody>
          <a:bodyPr wrap="none" lIns="0" tIns="0" rIns="0" bIns="0" rtlCol="0" anchor="ctr">
            <a:spAutoFit/>
          </a:bodyPr>
          <a:lstStyle/>
          <a:p>
            <a:pPr marL="0" indent="0">
              <a:buNone/>
            </a:pPr>
            <a:r>
              <a:rPr lang="en-US" sz="942" b="1" dirty="0">
                <a:solidFill>
                  <a:srgbClr val="0D47A1"/>
                </a:solidFill>
                <a:latin typeface="Noto Sans" pitchFamily="34" charset="0"/>
                <a:ea typeface="Noto Sans" pitchFamily="34" charset="-122"/>
                <a:cs typeface="Noto Sans" pitchFamily="34" charset="-120"/>
              </a:rPr>
              <a:t>Canada: PIPEDA (2001) </a:t>
            </a:r>
            <a:endParaRPr lang="en-US" sz="942" dirty="0"/>
          </a:p>
        </p:txBody>
      </p:sp>
      <p:sp>
        <p:nvSpPr>
          <p:cNvPr id="9" name="Text 4"/>
          <p:cNvSpPr/>
          <p:nvPr/>
        </p:nvSpPr>
        <p:spPr>
          <a:xfrm>
            <a:off x="364331" y="1383013"/>
            <a:ext cx="4118372" cy="342900"/>
          </a:xfrm>
          <a:prstGeom prst="rect">
            <a:avLst/>
          </a:prstGeom>
          <a:noFill/>
          <a:ln/>
        </p:spPr>
        <p:txBody>
          <a:bodyPr wrap="squar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 Federal law with provincial variations, based on 10 fair information principles </a:t>
            </a:r>
            <a:endParaRPr lang="en-US" sz="837" dirty="0"/>
          </a:p>
        </p:txBody>
      </p:sp>
      <p:pic>
        <p:nvPicPr>
          <p:cNvPr id="10" name="Image 3" descr="preencoded.png"/>
          <p:cNvPicPr>
            <a:picLocks noChangeAspect="1"/>
          </p:cNvPicPr>
          <p:nvPr/>
        </p:nvPicPr>
        <p:blipFill>
          <a:blip r:embed="rId6"/>
          <a:stretch>
            <a:fillRect/>
          </a:stretch>
        </p:blipFill>
        <p:spPr>
          <a:xfrm>
            <a:off x="178594" y="1883773"/>
            <a:ext cx="128588" cy="128588"/>
          </a:xfrm>
          <a:prstGeom prst="rect">
            <a:avLst/>
          </a:prstGeom>
        </p:spPr>
      </p:pic>
      <p:sp>
        <p:nvSpPr>
          <p:cNvPr id="11" name="Text 5"/>
          <p:cNvSpPr/>
          <p:nvPr/>
        </p:nvSpPr>
        <p:spPr>
          <a:xfrm>
            <a:off x="364331" y="1851627"/>
            <a:ext cx="1210028" cy="192881"/>
          </a:xfrm>
          <a:prstGeom prst="rect">
            <a:avLst/>
          </a:prstGeom>
          <a:noFill/>
          <a:ln/>
        </p:spPr>
        <p:txBody>
          <a:bodyPr wrap="none" lIns="0" tIns="0" rIns="0" bIns="0" rtlCol="0" anchor="ctr">
            <a:spAutoFit/>
          </a:bodyPr>
          <a:lstStyle/>
          <a:p>
            <a:pPr marL="0" indent="0">
              <a:buNone/>
            </a:pPr>
            <a:r>
              <a:rPr lang="en-US" sz="942" b="1" dirty="0">
                <a:solidFill>
                  <a:srgbClr val="0D47A1"/>
                </a:solidFill>
                <a:latin typeface="Noto Sans" pitchFamily="34" charset="0"/>
                <a:ea typeface="Noto Sans" pitchFamily="34" charset="-122"/>
                <a:cs typeface="Noto Sans" pitchFamily="34" charset="-120"/>
              </a:rPr>
              <a:t>UK: UK GDPR (2018) </a:t>
            </a:r>
            <a:endParaRPr lang="en-US" sz="942" dirty="0"/>
          </a:p>
        </p:txBody>
      </p:sp>
      <p:sp>
        <p:nvSpPr>
          <p:cNvPr id="12" name="Text 6"/>
          <p:cNvSpPr/>
          <p:nvPr/>
        </p:nvSpPr>
        <p:spPr>
          <a:xfrm>
            <a:off x="364331" y="2058795"/>
            <a:ext cx="4118372" cy="342900"/>
          </a:xfrm>
          <a:prstGeom prst="rect">
            <a:avLst/>
          </a:prstGeom>
          <a:noFill/>
          <a:ln/>
        </p:spPr>
        <p:txBody>
          <a:bodyPr wrap="squar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 Post-Brexit framework aligned with EU GDPR but with UK-specific adaptations </a:t>
            </a:r>
            <a:endParaRPr lang="en-US" sz="837" dirty="0"/>
          </a:p>
        </p:txBody>
      </p:sp>
      <p:pic>
        <p:nvPicPr>
          <p:cNvPr id="13" name="Image 4" descr="preencoded.png"/>
          <p:cNvPicPr>
            <a:picLocks noChangeAspect="1"/>
          </p:cNvPicPr>
          <p:nvPr/>
        </p:nvPicPr>
        <p:blipFill>
          <a:blip r:embed="rId7"/>
          <a:stretch>
            <a:fillRect/>
          </a:stretch>
        </p:blipFill>
        <p:spPr>
          <a:xfrm>
            <a:off x="178594" y="2559583"/>
            <a:ext cx="128588" cy="128588"/>
          </a:xfrm>
          <a:prstGeom prst="rect">
            <a:avLst/>
          </a:prstGeom>
        </p:spPr>
      </p:pic>
      <p:sp>
        <p:nvSpPr>
          <p:cNvPr id="14" name="Text 7"/>
          <p:cNvSpPr/>
          <p:nvPr/>
        </p:nvSpPr>
        <p:spPr>
          <a:xfrm>
            <a:off x="364331" y="2527436"/>
            <a:ext cx="1614571" cy="192881"/>
          </a:xfrm>
          <a:prstGeom prst="rect">
            <a:avLst/>
          </a:prstGeom>
          <a:noFill/>
          <a:ln/>
        </p:spPr>
        <p:txBody>
          <a:bodyPr wrap="none" lIns="0" tIns="0" rIns="0" bIns="0" rtlCol="0" anchor="ctr">
            <a:spAutoFit/>
          </a:bodyPr>
          <a:lstStyle/>
          <a:p>
            <a:pPr marL="0" indent="0">
              <a:buNone/>
            </a:pPr>
            <a:r>
              <a:rPr lang="en-US" sz="942" b="1" dirty="0">
                <a:solidFill>
                  <a:srgbClr val="0D47A1"/>
                </a:solidFill>
                <a:latin typeface="Noto Sans" pitchFamily="34" charset="0"/>
                <a:ea typeface="Noto Sans" pitchFamily="34" charset="-122"/>
                <a:cs typeface="Noto Sans" pitchFamily="34" charset="-120"/>
              </a:rPr>
              <a:t>South Africa: POPIA (2020) </a:t>
            </a:r>
            <a:endParaRPr lang="en-US" sz="942" dirty="0"/>
          </a:p>
        </p:txBody>
      </p:sp>
      <p:sp>
        <p:nvSpPr>
          <p:cNvPr id="15" name="Text 8"/>
          <p:cNvSpPr/>
          <p:nvPr/>
        </p:nvSpPr>
        <p:spPr>
          <a:xfrm>
            <a:off x="364331" y="2734605"/>
            <a:ext cx="4118372" cy="171450"/>
          </a:xfrm>
          <a:prstGeom prst="rect">
            <a:avLst/>
          </a:prstGeom>
          <a:noFill/>
          <a:ln/>
        </p:spPr>
        <p:txBody>
          <a:bodyPr wrap="non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 African data protection leadership, eight conditions for lawful processing </a:t>
            </a:r>
            <a:endParaRPr lang="en-US" sz="837" dirty="0"/>
          </a:p>
        </p:txBody>
      </p:sp>
      <p:pic>
        <p:nvPicPr>
          <p:cNvPr id="16" name="Image 5" descr="preencoded.png"/>
          <p:cNvPicPr>
            <a:picLocks noChangeAspect="1"/>
          </p:cNvPicPr>
          <p:nvPr/>
        </p:nvPicPr>
        <p:blipFill>
          <a:blip r:embed="rId8"/>
          <a:stretch>
            <a:fillRect/>
          </a:stretch>
        </p:blipFill>
        <p:spPr>
          <a:xfrm>
            <a:off x="178594" y="3063943"/>
            <a:ext cx="128588" cy="128588"/>
          </a:xfrm>
          <a:prstGeom prst="rect">
            <a:avLst/>
          </a:prstGeom>
        </p:spPr>
      </p:pic>
      <p:sp>
        <p:nvSpPr>
          <p:cNvPr id="17" name="Text 9"/>
          <p:cNvSpPr/>
          <p:nvPr/>
        </p:nvSpPr>
        <p:spPr>
          <a:xfrm>
            <a:off x="364331" y="3031796"/>
            <a:ext cx="1968689" cy="192881"/>
          </a:xfrm>
          <a:prstGeom prst="rect">
            <a:avLst/>
          </a:prstGeom>
          <a:noFill/>
          <a:ln/>
        </p:spPr>
        <p:txBody>
          <a:bodyPr wrap="none" lIns="0" tIns="0" rIns="0" bIns="0" rtlCol="0" anchor="ctr">
            <a:spAutoFit/>
          </a:bodyPr>
          <a:lstStyle/>
          <a:p>
            <a:pPr marL="0" indent="0">
              <a:buNone/>
            </a:pPr>
            <a:r>
              <a:rPr lang="en-US" sz="942" b="1" dirty="0">
                <a:solidFill>
                  <a:srgbClr val="0D47A1"/>
                </a:solidFill>
                <a:latin typeface="Noto Sans" pitchFamily="34" charset="0"/>
                <a:ea typeface="Noto Sans" pitchFamily="34" charset="-122"/>
                <a:cs typeface="Noto Sans" pitchFamily="34" charset="-120"/>
              </a:rPr>
              <a:t>UAE: Data Protection Law (2022) </a:t>
            </a:r>
            <a:endParaRPr lang="en-US" sz="942" dirty="0"/>
          </a:p>
        </p:txBody>
      </p:sp>
      <p:sp>
        <p:nvSpPr>
          <p:cNvPr id="18" name="Text 10"/>
          <p:cNvSpPr/>
          <p:nvPr/>
        </p:nvSpPr>
        <p:spPr>
          <a:xfrm>
            <a:off x="364331" y="3238965"/>
            <a:ext cx="4118372" cy="342900"/>
          </a:xfrm>
          <a:prstGeom prst="rect">
            <a:avLst/>
          </a:prstGeom>
          <a:noFill/>
          <a:ln/>
        </p:spPr>
        <p:txBody>
          <a:bodyPr wrap="squar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 Middle East modernization, GDPR-influenced with special provisions for free zones </a:t>
            </a:r>
            <a:endParaRPr lang="en-US" sz="837" dirty="0"/>
          </a:p>
        </p:txBody>
      </p:sp>
      <p:sp>
        <p:nvSpPr>
          <p:cNvPr id="19" name="Shape 11"/>
          <p:cNvSpPr/>
          <p:nvPr/>
        </p:nvSpPr>
        <p:spPr>
          <a:xfrm>
            <a:off x="178594" y="3721894"/>
            <a:ext cx="4304109" cy="964406"/>
          </a:xfrm>
          <a:prstGeom prst="rect">
            <a:avLst/>
          </a:prstGeom>
          <a:solidFill>
            <a:srgbClr val="0D47A1">
              <a:alpha val="10000"/>
            </a:srgbClr>
          </a:solidFill>
          <a:ln/>
        </p:spPr>
      </p:sp>
      <p:sp>
        <p:nvSpPr>
          <p:cNvPr id="20" name="Shape 12"/>
          <p:cNvSpPr/>
          <p:nvPr/>
        </p:nvSpPr>
        <p:spPr>
          <a:xfrm>
            <a:off x="178594" y="3721894"/>
            <a:ext cx="28575" cy="964406"/>
          </a:xfrm>
          <a:prstGeom prst="rect">
            <a:avLst/>
          </a:prstGeom>
          <a:solidFill>
            <a:srgbClr val="0D47A1"/>
          </a:solidFill>
          <a:ln/>
        </p:spPr>
      </p:sp>
      <p:sp>
        <p:nvSpPr>
          <p:cNvPr id="21" name="Text 13"/>
          <p:cNvSpPr/>
          <p:nvPr/>
        </p:nvSpPr>
        <p:spPr>
          <a:xfrm>
            <a:off x="264319" y="3807619"/>
            <a:ext cx="4132659" cy="192881"/>
          </a:xfrm>
          <a:prstGeom prst="rect">
            <a:avLst/>
          </a:prstGeom>
          <a:noFill/>
          <a:ln/>
        </p:spPr>
        <p:txBody>
          <a:bodyPr wrap="none" lIns="0" tIns="0" rIns="0" bIns="0" rtlCol="0" anchor="ctr">
            <a:spAutoFit/>
          </a:bodyPr>
          <a:lstStyle/>
          <a:p>
            <a:pPr marL="0" indent="0">
              <a:buNone/>
            </a:pPr>
            <a:r>
              <a:rPr lang="en-US" sz="942" b="1" dirty="0">
                <a:solidFill>
                  <a:srgbClr val="0D47A1"/>
                </a:solidFill>
                <a:latin typeface="Noto Sans" pitchFamily="34" charset="0"/>
                <a:ea typeface="Noto Sans" pitchFamily="34" charset="-122"/>
                <a:cs typeface="Noto Sans" pitchFamily="34" charset="-120"/>
              </a:rPr>
              <a:t>Key Regional Differences</a:t>
            </a:r>
            <a:endParaRPr lang="en-US" sz="942" dirty="0"/>
          </a:p>
        </p:txBody>
      </p:sp>
      <p:pic>
        <p:nvPicPr>
          <p:cNvPr id="22" name="Image 6" descr="preencoded.png"/>
          <p:cNvPicPr>
            <a:picLocks noChangeAspect="1"/>
          </p:cNvPicPr>
          <p:nvPr/>
        </p:nvPicPr>
        <p:blipFill>
          <a:blip r:embed="rId9"/>
          <a:stretch>
            <a:fillRect/>
          </a:stretch>
        </p:blipFill>
        <p:spPr>
          <a:xfrm>
            <a:off x="264319" y="4079081"/>
            <a:ext cx="114300" cy="114300"/>
          </a:xfrm>
          <a:prstGeom prst="rect">
            <a:avLst/>
          </a:prstGeom>
        </p:spPr>
      </p:pic>
      <p:sp>
        <p:nvSpPr>
          <p:cNvPr id="23" name="Text 14"/>
          <p:cNvSpPr/>
          <p:nvPr/>
        </p:nvSpPr>
        <p:spPr>
          <a:xfrm>
            <a:off x="435769" y="4057650"/>
            <a:ext cx="1644569" cy="171450"/>
          </a:xfrm>
          <a:prstGeom prst="rect">
            <a:avLst/>
          </a:prstGeom>
          <a:noFill/>
          <a:ln/>
        </p:spPr>
        <p:txBody>
          <a:bodyPr wrap="non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Data localization requirements</a:t>
            </a:r>
            <a:endParaRPr lang="en-US" sz="837" dirty="0"/>
          </a:p>
        </p:txBody>
      </p:sp>
      <p:pic>
        <p:nvPicPr>
          <p:cNvPr id="24" name="Image 7" descr="preencoded.png"/>
          <p:cNvPicPr>
            <a:picLocks noChangeAspect="1"/>
          </p:cNvPicPr>
          <p:nvPr/>
        </p:nvPicPr>
        <p:blipFill>
          <a:blip r:embed="rId10"/>
          <a:stretch>
            <a:fillRect/>
          </a:stretch>
        </p:blipFill>
        <p:spPr>
          <a:xfrm>
            <a:off x="2348508" y="4079081"/>
            <a:ext cx="114300" cy="114300"/>
          </a:xfrm>
          <a:prstGeom prst="rect">
            <a:avLst/>
          </a:prstGeom>
        </p:spPr>
      </p:pic>
      <p:sp>
        <p:nvSpPr>
          <p:cNvPr id="25" name="Text 15"/>
          <p:cNvSpPr/>
          <p:nvPr/>
        </p:nvSpPr>
        <p:spPr>
          <a:xfrm>
            <a:off x="2519958" y="4057650"/>
            <a:ext cx="1397329" cy="171450"/>
          </a:xfrm>
          <a:prstGeom prst="rect">
            <a:avLst/>
          </a:prstGeom>
          <a:noFill/>
          <a:ln/>
        </p:spPr>
        <p:txBody>
          <a:bodyPr wrap="non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Enforcement mechanisms</a:t>
            </a:r>
            <a:endParaRPr lang="en-US" sz="837" dirty="0"/>
          </a:p>
        </p:txBody>
      </p:sp>
      <p:pic>
        <p:nvPicPr>
          <p:cNvPr id="26" name="Image 8" descr="preencoded.png"/>
          <p:cNvPicPr>
            <a:picLocks noChangeAspect="1"/>
          </p:cNvPicPr>
          <p:nvPr/>
        </p:nvPicPr>
        <p:blipFill>
          <a:blip r:embed="rId9"/>
          <a:stretch>
            <a:fillRect/>
          </a:stretch>
        </p:blipFill>
        <p:spPr>
          <a:xfrm>
            <a:off x="264319" y="4286250"/>
            <a:ext cx="114300" cy="114300"/>
          </a:xfrm>
          <a:prstGeom prst="rect">
            <a:avLst/>
          </a:prstGeom>
        </p:spPr>
      </p:pic>
      <p:sp>
        <p:nvSpPr>
          <p:cNvPr id="27" name="Text 16"/>
          <p:cNvSpPr/>
          <p:nvPr/>
        </p:nvSpPr>
        <p:spPr>
          <a:xfrm>
            <a:off x="435769" y="4264819"/>
            <a:ext cx="1451632" cy="171450"/>
          </a:xfrm>
          <a:prstGeom prst="rect">
            <a:avLst/>
          </a:prstGeom>
          <a:noFill/>
          <a:ln/>
        </p:spPr>
        <p:txBody>
          <a:bodyPr wrap="non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Cross-border transfer rules</a:t>
            </a:r>
            <a:endParaRPr lang="en-US" sz="837" dirty="0"/>
          </a:p>
        </p:txBody>
      </p:sp>
      <p:pic>
        <p:nvPicPr>
          <p:cNvPr id="28" name="Image 9" descr="preencoded.png"/>
          <p:cNvPicPr>
            <a:picLocks noChangeAspect="1"/>
          </p:cNvPicPr>
          <p:nvPr/>
        </p:nvPicPr>
        <p:blipFill>
          <a:blip r:embed="rId10"/>
          <a:stretch>
            <a:fillRect/>
          </a:stretch>
        </p:blipFill>
        <p:spPr>
          <a:xfrm>
            <a:off x="2348508" y="4286250"/>
            <a:ext cx="114300" cy="114300"/>
          </a:xfrm>
          <a:prstGeom prst="rect">
            <a:avLst/>
          </a:prstGeom>
        </p:spPr>
      </p:pic>
      <p:sp>
        <p:nvSpPr>
          <p:cNvPr id="29" name="Text 17"/>
          <p:cNvSpPr/>
          <p:nvPr/>
        </p:nvSpPr>
        <p:spPr>
          <a:xfrm>
            <a:off x="2519958" y="4264819"/>
            <a:ext cx="1532558" cy="171450"/>
          </a:xfrm>
          <a:prstGeom prst="rect">
            <a:avLst/>
          </a:prstGeom>
          <a:noFill/>
          <a:ln/>
        </p:spPr>
        <p:txBody>
          <a:bodyPr wrap="none" lIns="0" tIns="0" rIns="0" bIns="0" rtlCol="0" anchor="ctr">
            <a:spAutoFit/>
          </a:bodyPr>
          <a:lstStyle/>
          <a:p>
            <a:pPr marL="0" indent="0">
              <a:buNone/>
            </a:pPr>
            <a:r>
              <a:rPr lang="en-US" sz="837" dirty="0">
                <a:solidFill>
                  <a:srgbClr val="212121"/>
                </a:solidFill>
                <a:latin typeface="Noto Sans" pitchFamily="34" charset="0"/>
                <a:ea typeface="Noto Sans" pitchFamily="34" charset="-122"/>
                <a:cs typeface="Noto Sans" pitchFamily="34" charset="-120"/>
              </a:rPr>
              <a:t>Breach notification timelines</a:t>
            </a:r>
            <a:endParaRPr lang="en-US" sz="837" dirty="0"/>
          </a:p>
        </p:txBody>
      </p:sp>
      <p:pic>
        <p:nvPicPr>
          <p:cNvPr id="30" name="Image 10" descr="preencoded.png"/>
          <p:cNvPicPr>
            <a:picLocks noChangeAspect="1"/>
          </p:cNvPicPr>
          <p:nvPr/>
        </p:nvPicPr>
        <p:blipFill>
          <a:blip r:embed="rId11"/>
          <a:stretch>
            <a:fillRect/>
          </a:stretch>
        </p:blipFill>
        <p:spPr>
          <a:xfrm>
            <a:off x="5098852" y="1218009"/>
            <a:ext cx="3429000" cy="2714625"/>
          </a:xfrm>
          <a:prstGeom prst="rect">
            <a:avLst/>
          </a:prstGeom>
        </p:spPr>
      </p:pic>
      <p:sp>
        <p:nvSpPr>
          <p:cNvPr id="31" name="Text 18"/>
          <p:cNvSpPr/>
          <p:nvPr/>
        </p:nvSpPr>
        <p:spPr>
          <a:xfrm>
            <a:off x="5558368" y="3989784"/>
            <a:ext cx="2509940" cy="150019"/>
          </a:xfrm>
          <a:prstGeom prst="rect">
            <a:avLst/>
          </a:prstGeom>
          <a:noFill/>
          <a:ln/>
        </p:spPr>
        <p:txBody>
          <a:bodyPr wrap="none" lIns="0" tIns="0" rIns="0" bIns="0" rtlCol="0" anchor="ctr">
            <a:spAutoFit/>
          </a:bodyPr>
          <a:lstStyle/>
          <a:p>
            <a:pPr marL="0" indent="0" algn="ctr">
              <a:buNone/>
            </a:pPr>
            <a:r>
              <a:rPr lang="en-US" sz="732" dirty="0">
                <a:solidFill>
                  <a:srgbClr val="757575"/>
                </a:solidFill>
                <a:latin typeface="Noto Sans" pitchFamily="34" charset="0"/>
                <a:ea typeface="Noto Sans" pitchFamily="34" charset="-122"/>
                <a:cs typeface="Noto Sans" pitchFamily="34" charset="-120"/>
              </a:rPr>
              <a:t> Privacy Laws Around the World (Source: Termly, 2024) </a:t>
            </a:r>
            <a:endParaRPr lang="en-US" sz="732" dirty="0"/>
          </a:p>
        </p:txBody>
      </p:sp>
      <p:sp>
        <p:nvSpPr>
          <p:cNvPr id="32" name="Text 19"/>
          <p:cNvSpPr/>
          <p:nvPr/>
        </p:nvSpPr>
        <p:spPr>
          <a:xfrm>
            <a:off x="178594" y="4793456"/>
            <a:ext cx="3236286"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Global Data Privacy Regulations: A Comprehensive Overview</a:t>
            </a:r>
            <a:endParaRPr lang="en-US" sz="837" dirty="0"/>
          </a:p>
        </p:txBody>
      </p:sp>
      <p:sp>
        <p:nvSpPr>
          <p:cNvPr id="33" name="Text 20"/>
          <p:cNvSpPr/>
          <p:nvPr/>
        </p:nvSpPr>
        <p:spPr>
          <a:xfrm>
            <a:off x="8900024" y="4793456"/>
            <a:ext cx="65382"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8</a:t>
            </a:r>
            <a:endParaRPr lang="en-US" sz="837"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22935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0D47A1"/>
                </a:solidFill>
                <a:latin typeface="Noto Sans" pitchFamily="34" charset="0"/>
                <a:ea typeface="Noto Sans" pitchFamily="34" charset="-122"/>
                <a:cs typeface="Noto Sans" pitchFamily="34" charset="-120"/>
              </a:rPr>
              <a:t>Navigating Multi-Jurisdictional Compliance</a:t>
            </a:r>
            <a:endParaRPr lang="en-US" sz="2025" dirty="0"/>
          </a:p>
        </p:txBody>
      </p:sp>
      <p:pic>
        <p:nvPicPr>
          <p:cNvPr id="4" name="Image 1" descr="preencoded.png"/>
          <p:cNvPicPr>
            <a:picLocks noChangeAspect="1"/>
          </p:cNvPicPr>
          <p:nvPr/>
        </p:nvPicPr>
        <p:blipFill>
          <a:blip r:embed="rId4"/>
          <a:stretch>
            <a:fillRect/>
          </a:stretch>
        </p:blipFill>
        <p:spPr>
          <a:xfrm>
            <a:off x="214313" y="785813"/>
            <a:ext cx="171450" cy="171450"/>
          </a:xfrm>
          <a:prstGeom prst="rect">
            <a:avLst/>
          </a:prstGeom>
        </p:spPr>
      </p:pic>
      <p:sp>
        <p:nvSpPr>
          <p:cNvPr id="5" name="Text 1"/>
          <p:cNvSpPr/>
          <p:nvPr/>
        </p:nvSpPr>
        <p:spPr>
          <a:xfrm>
            <a:off x="457200" y="742950"/>
            <a:ext cx="2247881"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Key Compliance Challenges </a:t>
            </a:r>
            <a:endParaRPr lang="en-US" sz="1350" dirty="0"/>
          </a:p>
        </p:txBody>
      </p:sp>
      <p:pic>
        <p:nvPicPr>
          <p:cNvPr id="6" name="Image 2" descr="preencoded.png"/>
          <p:cNvPicPr>
            <a:picLocks noChangeAspect="1"/>
          </p:cNvPicPr>
          <p:nvPr/>
        </p:nvPicPr>
        <p:blipFill>
          <a:blip r:embed="rId5"/>
          <a:stretch>
            <a:fillRect/>
          </a:stretch>
        </p:blipFill>
        <p:spPr>
          <a:xfrm>
            <a:off x="214313" y="1143000"/>
            <a:ext cx="142875" cy="142875"/>
          </a:xfrm>
          <a:prstGeom prst="rect">
            <a:avLst/>
          </a:prstGeom>
        </p:spPr>
      </p:pic>
      <p:sp>
        <p:nvSpPr>
          <p:cNvPr id="7" name="Text 2"/>
          <p:cNvSpPr/>
          <p:nvPr/>
        </p:nvSpPr>
        <p:spPr>
          <a:xfrm>
            <a:off x="428625" y="1107281"/>
            <a:ext cx="1692092"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Jurisdictional Complexity </a:t>
            </a:r>
            <a:endParaRPr lang="en-US" sz="1046" dirty="0"/>
          </a:p>
        </p:txBody>
      </p:sp>
      <p:sp>
        <p:nvSpPr>
          <p:cNvPr id="8" name="Text 3"/>
          <p:cNvSpPr/>
          <p:nvPr/>
        </p:nvSpPr>
        <p:spPr>
          <a:xfrm>
            <a:off x="428625" y="1378744"/>
            <a:ext cx="4036219" cy="385763"/>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Navigating overlapping laws with conflicting requirements across multiple countries and regions </a:t>
            </a:r>
            <a:endParaRPr lang="en-US" sz="942" dirty="0"/>
          </a:p>
        </p:txBody>
      </p:sp>
      <p:pic>
        <p:nvPicPr>
          <p:cNvPr id="9" name="Image 3" descr="preencoded.png"/>
          <p:cNvPicPr>
            <a:picLocks noChangeAspect="1"/>
          </p:cNvPicPr>
          <p:nvPr/>
        </p:nvPicPr>
        <p:blipFill>
          <a:blip r:embed="rId6"/>
          <a:stretch>
            <a:fillRect/>
          </a:stretch>
        </p:blipFill>
        <p:spPr>
          <a:xfrm>
            <a:off x="214313" y="1907381"/>
            <a:ext cx="178594" cy="142875"/>
          </a:xfrm>
          <a:prstGeom prst="rect">
            <a:avLst/>
          </a:prstGeom>
        </p:spPr>
      </p:pic>
      <p:sp>
        <p:nvSpPr>
          <p:cNvPr id="10" name="Text 4"/>
          <p:cNvSpPr/>
          <p:nvPr/>
        </p:nvSpPr>
        <p:spPr>
          <a:xfrm>
            <a:off x="464344" y="1871663"/>
            <a:ext cx="1517768"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Consent Management </a:t>
            </a:r>
            <a:endParaRPr lang="en-US" sz="1046" dirty="0"/>
          </a:p>
        </p:txBody>
      </p:sp>
      <p:sp>
        <p:nvSpPr>
          <p:cNvPr id="11" name="Text 5"/>
          <p:cNvSpPr/>
          <p:nvPr/>
        </p:nvSpPr>
        <p:spPr>
          <a:xfrm>
            <a:off x="428625" y="2143125"/>
            <a:ext cx="4036219" cy="385763"/>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Different standards for valid consent across jurisdictions (opt-in vs. opt-out, explicit vs. implicit) </a:t>
            </a:r>
            <a:endParaRPr lang="en-US" sz="942" dirty="0"/>
          </a:p>
        </p:txBody>
      </p:sp>
      <p:pic>
        <p:nvPicPr>
          <p:cNvPr id="12" name="Image 4" descr="preencoded.png"/>
          <p:cNvPicPr>
            <a:picLocks noChangeAspect="1"/>
          </p:cNvPicPr>
          <p:nvPr/>
        </p:nvPicPr>
        <p:blipFill>
          <a:blip r:embed="rId7"/>
          <a:stretch>
            <a:fillRect/>
          </a:stretch>
        </p:blipFill>
        <p:spPr>
          <a:xfrm>
            <a:off x="214313" y="2671763"/>
            <a:ext cx="142875" cy="142875"/>
          </a:xfrm>
          <a:prstGeom prst="rect">
            <a:avLst/>
          </a:prstGeom>
        </p:spPr>
      </p:pic>
      <p:sp>
        <p:nvSpPr>
          <p:cNvPr id="13" name="Text 6"/>
          <p:cNvSpPr/>
          <p:nvPr/>
        </p:nvSpPr>
        <p:spPr>
          <a:xfrm>
            <a:off x="428625" y="2636044"/>
            <a:ext cx="1561356"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Cross-Border Transfers </a:t>
            </a:r>
            <a:endParaRPr lang="en-US" sz="1046" dirty="0"/>
          </a:p>
        </p:txBody>
      </p:sp>
      <p:sp>
        <p:nvSpPr>
          <p:cNvPr id="14" name="Text 7"/>
          <p:cNvSpPr/>
          <p:nvPr/>
        </p:nvSpPr>
        <p:spPr>
          <a:xfrm>
            <a:off x="428625" y="2907506"/>
            <a:ext cx="4036219" cy="385763"/>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Complex adequacy decisions, SCCs, BCRs, and data localization requirements </a:t>
            </a:r>
            <a:endParaRPr lang="en-US" sz="942" dirty="0"/>
          </a:p>
        </p:txBody>
      </p:sp>
      <p:pic>
        <p:nvPicPr>
          <p:cNvPr id="15" name="Image 5" descr="preencoded.png"/>
          <p:cNvPicPr>
            <a:picLocks noChangeAspect="1"/>
          </p:cNvPicPr>
          <p:nvPr/>
        </p:nvPicPr>
        <p:blipFill>
          <a:blip r:embed="rId8"/>
          <a:stretch>
            <a:fillRect/>
          </a:stretch>
        </p:blipFill>
        <p:spPr>
          <a:xfrm>
            <a:off x="214313" y="3436144"/>
            <a:ext cx="125016" cy="142875"/>
          </a:xfrm>
          <a:prstGeom prst="rect">
            <a:avLst/>
          </a:prstGeom>
        </p:spPr>
      </p:pic>
      <p:sp>
        <p:nvSpPr>
          <p:cNvPr id="16" name="Text 8"/>
          <p:cNvSpPr/>
          <p:nvPr/>
        </p:nvSpPr>
        <p:spPr>
          <a:xfrm>
            <a:off x="410766" y="3400425"/>
            <a:ext cx="1316459"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Breach Notification </a:t>
            </a:r>
            <a:endParaRPr lang="en-US" sz="1046" dirty="0"/>
          </a:p>
        </p:txBody>
      </p:sp>
      <p:sp>
        <p:nvSpPr>
          <p:cNvPr id="17" name="Text 9"/>
          <p:cNvSpPr/>
          <p:nvPr/>
        </p:nvSpPr>
        <p:spPr>
          <a:xfrm>
            <a:off x="428625" y="3569770"/>
            <a:ext cx="4036219" cy="385763"/>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Varying notification requirements and timelines (72 hours under GDPR vs. 30-60 days elsewhere) </a:t>
            </a:r>
            <a:endParaRPr lang="en-US" sz="942" dirty="0"/>
          </a:p>
        </p:txBody>
      </p:sp>
      <p:sp>
        <p:nvSpPr>
          <p:cNvPr id="18" name="Shape 10"/>
          <p:cNvSpPr/>
          <p:nvPr/>
        </p:nvSpPr>
        <p:spPr>
          <a:xfrm>
            <a:off x="214313" y="4098407"/>
            <a:ext cx="4250531" cy="1500188"/>
          </a:xfrm>
          <a:prstGeom prst="rect">
            <a:avLst/>
          </a:prstGeom>
          <a:solidFill>
            <a:srgbClr val="0D47A1">
              <a:alpha val="10000"/>
            </a:srgbClr>
          </a:solidFill>
          <a:ln/>
        </p:spPr>
      </p:sp>
      <p:sp>
        <p:nvSpPr>
          <p:cNvPr id="19" name="Shape 11"/>
          <p:cNvSpPr/>
          <p:nvPr/>
        </p:nvSpPr>
        <p:spPr>
          <a:xfrm>
            <a:off x="214313" y="4098407"/>
            <a:ext cx="28575" cy="1500188"/>
          </a:xfrm>
          <a:prstGeom prst="rect">
            <a:avLst/>
          </a:prstGeom>
          <a:solidFill>
            <a:srgbClr val="0D47A1"/>
          </a:solidFill>
          <a:ln/>
        </p:spPr>
      </p:sp>
      <p:sp>
        <p:nvSpPr>
          <p:cNvPr id="20" name="Text 12"/>
          <p:cNvSpPr/>
          <p:nvPr/>
        </p:nvSpPr>
        <p:spPr>
          <a:xfrm>
            <a:off x="321469" y="4205563"/>
            <a:ext cx="4036219"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Best Practices</a:t>
            </a:r>
            <a:endParaRPr lang="en-US" sz="1046" dirty="0"/>
          </a:p>
        </p:txBody>
      </p:sp>
      <p:pic>
        <p:nvPicPr>
          <p:cNvPr id="21" name="Image 6" descr="preencoded.png"/>
          <p:cNvPicPr>
            <a:picLocks noChangeAspect="1"/>
          </p:cNvPicPr>
          <p:nvPr/>
        </p:nvPicPr>
        <p:blipFill>
          <a:blip r:embed="rId9"/>
          <a:stretch>
            <a:fillRect/>
          </a:stretch>
        </p:blipFill>
        <p:spPr>
          <a:xfrm>
            <a:off x="321469" y="4527032"/>
            <a:ext cx="128588" cy="128588"/>
          </a:xfrm>
          <a:prstGeom prst="rect">
            <a:avLst/>
          </a:prstGeom>
        </p:spPr>
      </p:pic>
      <p:sp>
        <p:nvSpPr>
          <p:cNvPr id="22" name="Text 13"/>
          <p:cNvSpPr/>
          <p:nvPr/>
        </p:nvSpPr>
        <p:spPr>
          <a:xfrm>
            <a:off x="521494" y="4491313"/>
            <a:ext cx="3522148"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Privacy by design approach with global baseline standards</a:t>
            </a:r>
            <a:endParaRPr lang="en-US" sz="942" dirty="0"/>
          </a:p>
        </p:txBody>
      </p:sp>
      <p:pic>
        <p:nvPicPr>
          <p:cNvPr id="23" name="Image 7" descr="preencoded.png"/>
          <p:cNvPicPr>
            <a:picLocks noChangeAspect="1"/>
          </p:cNvPicPr>
          <p:nvPr/>
        </p:nvPicPr>
        <p:blipFill>
          <a:blip r:embed="rId9"/>
          <a:stretch>
            <a:fillRect/>
          </a:stretch>
        </p:blipFill>
        <p:spPr>
          <a:xfrm>
            <a:off x="321469" y="4777063"/>
            <a:ext cx="128588" cy="128588"/>
          </a:xfrm>
          <a:prstGeom prst="rect">
            <a:avLst/>
          </a:prstGeom>
        </p:spPr>
      </p:pic>
      <p:sp>
        <p:nvSpPr>
          <p:cNvPr id="24" name="Text 14"/>
          <p:cNvSpPr/>
          <p:nvPr/>
        </p:nvSpPr>
        <p:spPr>
          <a:xfrm>
            <a:off x="521494" y="4741345"/>
            <a:ext cx="2694812"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Comprehensive data mapping and inventory</a:t>
            </a:r>
            <a:endParaRPr lang="en-US" sz="942" dirty="0"/>
          </a:p>
        </p:txBody>
      </p:sp>
      <p:pic>
        <p:nvPicPr>
          <p:cNvPr id="25" name="Image 8" descr="preencoded.png"/>
          <p:cNvPicPr>
            <a:picLocks noChangeAspect="1"/>
          </p:cNvPicPr>
          <p:nvPr/>
        </p:nvPicPr>
        <p:blipFill>
          <a:blip r:embed="rId9"/>
          <a:stretch>
            <a:fillRect/>
          </a:stretch>
        </p:blipFill>
        <p:spPr>
          <a:xfrm>
            <a:off x="321469" y="5027095"/>
            <a:ext cx="128588" cy="128588"/>
          </a:xfrm>
          <a:prstGeom prst="rect">
            <a:avLst/>
          </a:prstGeom>
        </p:spPr>
      </p:pic>
      <p:sp>
        <p:nvSpPr>
          <p:cNvPr id="26" name="Text 15"/>
          <p:cNvSpPr/>
          <p:nvPr/>
        </p:nvSpPr>
        <p:spPr>
          <a:xfrm>
            <a:off x="521494" y="4991376"/>
            <a:ext cx="2819940"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Unified privacy program with local adaptations</a:t>
            </a:r>
            <a:endParaRPr lang="en-US" sz="942" dirty="0"/>
          </a:p>
        </p:txBody>
      </p:sp>
      <p:pic>
        <p:nvPicPr>
          <p:cNvPr id="27" name="Image 9" descr="preencoded.png"/>
          <p:cNvPicPr>
            <a:picLocks noChangeAspect="1"/>
          </p:cNvPicPr>
          <p:nvPr/>
        </p:nvPicPr>
        <p:blipFill>
          <a:blip r:embed="rId9"/>
          <a:stretch>
            <a:fillRect/>
          </a:stretch>
        </p:blipFill>
        <p:spPr>
          <a:xfrm>
            <a:off x="321469" y="5277126"/>
            <a:ext cx="128588" cy="128588"/>
          </a:xfrm>
          <a:prstGeom prst="rect">
            <a:avLst/>
          </a:prstGeom>
        </p:spPr>
      </p:pic>
      <p:sp>
        <p:nvSpPr>
          <p:cNvPr id="28" name="Text 16"/>
          <p:cNvSpPr/>
          <p:nvPr/>
        </p:nvSpPr>
        <p:spPr>
          <a:xfrm>
            <a:off x="521494" y="5241407"/>
            <a:ext cx="2769654"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Regular compliance assessments and training</a:t>
            </a:r>
            <a:endParaRPr lang="en-US" sz="942" dirty="0"/>
          </a:p>
        </p:txBody>
      </p:sp>
      <p:pic>
        <p:nvPicPr>
          <p:cNvPr id="29" name="Image 10" descr="preencoded.png"/>
          <p:cNvPicPr>
            <a:picLocks noChangeAspect="1"/>
          </p:cNvPicPr>
          <p:nvPr/>
        </p:nvPicPr>
        <p:blipFill>
          <a:blip r:embed="rId10"/>
          <a:stretch>
            <a:fillRect/>
          </a:stretch>
        </p:blipFill>
        <p:spPr>
          <a:xfrm>
            <a:off x="5018484" y="1682353"/>
            <a:ext cx="3571875" cy="2857500"/>
          </a:xfrm>
          <a:prstGeom prst="rect">
            <a:avLst/>
          </a:prstGeom>
        </p:spPr>
      </p:pic>
      <p:sp>
        <p:nvSpPr>
          <p:cNvPr id="30" name="Text 17"/>
          <p:cNvSpPr/>
          <p:nvPr/>
        </p:nvSpPr>
        <p:spPr>
          <a:xfrm>
            <a:off x="5349273" y="4611291"/>
            <a:ext cx="2910269" cy="150019"/>
          </a:xfrm>
          <a:prstGeom prst="rect">
            <a:avLst/>
          </a:prstGeom>
          <a:noFill/>
          <a:ln/>
        </p:spPr>
        <p:txBody>
          <a:bodyPr wrap="none" lIns="0" tIns="0" rIns="0" bIns="0" rtlCol="0" anchor="ctr">
            <a:spAutoFit/>
          </a:bodyPr>
          <a:lstStyle/>
          <a:p>
            <a:pPr marL="0" indent="0" algn="ctr">
              <a:buNone/>
            </a:pPr>
            <a:r>
              <a:rPr lang="en-US" sz="732" dirty="0">
                <a:solidFill>
                  <a:srgbClr val="757575"/>
                </a:solidFill>
                <a:latin typeface="Noto Sans" pitchFamily="34" charset="0"/>
                <a:ea typeface="Noto Sans" pitchFamily="34" charset="-122"/>
                <a:cs typeface="Noto Sans" pitchFamily="34" charset="-120"/>
              </a:rPr>
              <a:t> Data Privacy Best Practices Framework (Source: CertPro, 2024) </a:t>
            </a:r>
            <a:endParaRPr lang="en-US" sz="732" dirty="0"/>
          </a:p>
        </p:txBody>
      </p:sp>
      <p:sp>
        <p:nvSpPr>
          <p:cNvPr id="31" name="Text 18"/>
          <p:cNvSpPr/>
          <p:nvPr/>
        </p:nvSpPr>
        <p:spPr>
          <a:xfrm>
            <a:off x="214313" y="5843588"/>
            <a:ext cx="3236286"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Global Data Privacy Regulations: A Comprehensive Overview</a:t>
            </a:r>
            <a:endParaRPr lang="en-US" sz="837" dirty="0"/>
          </a:p>
        </p:txBody>
      </p:sp>
      <p:sp>
        <p:nvSpPr>
          <p:cNvPr id="32" name="Text 19"/>
          <p:cNvSpPr/>
          <p:nvPr/>
        </p:nvSpPr>
        <p:spPr>
          <a:xfrm>
            <a:off x="8864305" y="5843588"/>
            <a:ext cx="65382"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9</a:t>
            </a:r>
            <a:endParaRPr lang="en-US" sz="837"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557963"/>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0D47A1"/>
                </a:solidFill>
                <a:latin typeface="Noto Sans" pitchFamily="34" charset="0"/>
                <a:ea typeface="Noto Sans" pitchFamily="34" charset="-122"/>
                <a:cs typeface="Noto Sans" pitchFamily="34" charset="-120"/>
              </a:rPr>
              <a:t>The Future of Global Privacy Regulation</a:t>
            </a:r>
            <a:endParaRPr lang="en-US" sz="2025" dirty="0"/>
          </a:p>
        </p:txBody>
      </p:sp>
      <p:pic>
        <p:nvPicPr>
          <p:cNvPr id="4" name="Image 1" descr="preencoded.png"/>
          <p:cNvPicPr>
            <a:picLocks noChangeAspect="1"/>
          </p:cNvPicPr>
          <p:nvPr/>
        </p:nvPicPr>
        <p:blipFill>
          <a:blip r:embed="rId4"/>
          <a:stretch>
            <a:fillRect/>
          </a:stretch>
        </p:blipFill>
        <p:spPr>
          <a:xfrm>
            <a:off x="214313" y="785813"/>
            <a:ext cx="171450" cy="171450"/>
          </a:xfrm>
          <a:prstGeom prst="rect">
            <a:avLst/>
          </a:prstGeom>
        </p:spPr>
      </p:pic>
      <p:sp>
        <p:nvSpPr>
          <p:cNvPr id="5" name="Text 1"/>
          <p:cNvSpPr/>
          <p:nvPr/>
        </p:nvSpPr>
        <p:spPr>
          <a:xfrm>
            <a:off x="457200" y="742950"/>
            <a:ext cx="1392027" cy="257175"/>
          </a:xfrm>
          <a:prstGeom prst="rect">
            <a:avLst/>
          </a:prstGeom>
          <a:noFill/>
          <a:ln/>
        </p:spPr>
        <p:txBody>
          <a:bodyPr wrap="none" lIns="0" tIns="0" rIns="0" bIns="0" rtlCol="0" anchor="ctr">
            <a:spAutoFit/>
          </a:bodyPr>
          <a:lstStyle/>
          <a:p>
            <a:pPr marL="0" indent="0">
              <a:buNone/>
            </a:pPr>
            <a:r>
              <a:rPr lang="en-US" sz="1350" b="1" dirty="0">
                <a:solidFill>
                  <a:srgbClr val="1976D2"/>
                </a:solidFill>
                <a:latin typeface="Noto Sans" pitchFamily="34" charset="0"/>
                <a:ea typeface="Noto Sans" pitchFamily="34" charset="-122"/>
                <a:cs typeface="Noto Sans" pitchFamily="34" charset="-120"/>
              </a:rPr>
              <a:t>Emerging Trends </a:t>
            </a:r>
            <a:endParaRPr lang="en-US" sz="1350" dirty="0"/>
          </a:p>
        </p:txBody>
      </p:sp>
      <p:pic>
        <p:nvPicPr>
          <p:cNvPr id="6" name="Image 2" descr="preencoded.png"/>
          <p:cNvPicPr>
            <a:picLocks noChangeAspect="1"/>
          </p:cNvPicPr>
          <p:nvPr/>
        </p:nvPicPr>
        <p:blipFill>
          <a:blip r:embed="rId5"/>
          <a:stretch>
            <a:fillRect/>
          </a:stretch>
        </p:blipFill>
        <p:spPr>
          <a:xfrm>
            <a:off x="214313" y="1143000"/>
            <a:ext cx="178594" cy="142875"/>
          </a:xfrm>
          <a:prstGeom prst="rect">
            <a:avLst/>
          </a:prstGeom>
        </p:spPr>
      </p:pic>
      <p:sp>
        <p:nvSpPr>
          <p:cNvPr id="7" name="Text 2"/>
          <p:cNvSpPr/>
          <p:nvPr/>
        </p:nvSpPr>
        <p:spPr>
          <a:xfrm>
            <a:off x="464344" y="1107281"/>
            <a:ext cx="923413"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AI Regulation </a:t>
            </a:r>
            <a:endParaRPr lang="en-US" sz="1046" dirty="0"/>
          </a:p>
        </p:txBody>
      </p:sp>
      <p:sp>
        <p:nvSpPr>
          <p:cNvPr id="8" name="Text 3"/>
          <p:cNvSpPr/>
          <p:nvPr/>
        </p:nvSpPr>
        <p:spPr>
          <a:xfrm>
            <a:off x="428625" y="1174514"/>
            <a:ext cx="4036219" cy="578644"/>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Increasing focus on automated decision-making, algorithmic transparency, and AI ethics frameworks (EU AI Act, US AI Bill of Rights) </a:t>
            </a:r>
            <a:endParaRPr lang="en-US" sz="942" dirty="0"/>
          </a:p>
        </p:txBody>
      </p:sp>
      <p:pic>
        <p:nvPicPr>
          <p:cNvPr id="9" name="Image 3" descr="preencoded.png"/>
          <p:cNvPicPr>
            <a:picLocks noChangeAspect="1"/>
          </p:cNvPicPr>
          <p:nvPr/>
        </p:nvPicPr>
        <p:blipFill>
          <a:blip r:embed="rId6"/>
          <a:stretch>
            <a:fillRect/>
          </a:stretch>
        </p:blipFill>
        <p:spPr>
          <a:xfrm>
            <a:off x="214313" y="1696445"/>
            <a:ext cx="142875" cy="142875"/>
          </a:xfrm>
          <a:prstGeom prst="rect">
            <a:avLst/>
          </a:prstGeom>
        </p:spPr>
      </p:pic>
      <p:sp>
        <p:nvSpPr>
          <p:cNvPr id="10" name="Text 4"/>
          <p:cNvSpPr/>
          <p:nvPr/>
        </p:nvSpPr>
        <p:spPr>
          <a:xfrm>
            <a:off x="428625" y="1660726"/>
            <a:ext cx="1768385"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Biometric Data Protection </a:t>
            </a:r>
            <a:endParaRPr lang="en-US" sz="1046" dirty="0"/>
          </a:p>
        </p:txBody>
      </p:sp>
      <p:sp>
        <p:nvSpPr>
          <p:cNvPr id="11" name="Text 5"/>
          <p:cNvSpPr/>
          <p:nvPr/>
        </p:nvSpPr>
        <p:spPr>
          <a:xfrm>
            <a:off x="428625" y="1932188"/>
            <a:ext cx="4036219" cy="385763"/>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Stricter controls on facial recognition, fingerprints, and other biometric identifiers with enhanced consent requirements </a:t>
            </a:r>
            <a:endParaRPr lang="en-US" sz="942" dirty="0"/>
          </a:p>
        </p:txBody>
      </p:sp>
      <p:pic>
        <p:nvPicPr>
          <p:cNvPr id="12" name="Image 4" descr="preencoded.png"/>
          <p:cNvPicPr>
            <a:picLocks noChangeAspect="1"/>
          </p:cNvPicPr>
          <p:nvPr/>
        </p:nvPicPr>
        <p:blipFill>
          <a:blip r:embed="rId7"/>
          <a:stretch>
            <a:fillRect/>
          </a:stretch>
        </p:blipFill>
        <p:spPr>
          <a:xfrm>
            <a:off x="214313" y="2460826"/>
            <a:ext cx="125016" cy="142875"/>
          </a:xfrm>
          <a:prstGeom prst="rect">
            <a:avLst/>
          </a:prstGeom>
        </p:spPr>
      </p:pic>
      <p:sp>
        <p:nvSpPr>
          <p:cNvPr id="13" name="Text 6"/>
          <p:cNvSpPr/>
          <p:nvPr/>
        </p:nvSpPr>
        <p:spPr>
          <a:xfrm>
            <a:off x="410766" y="2425107"/>
            <a:ext cx="1200317"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Children's Privacy </a:t>
            </a:r>
            <a:endParaRPr lang="en-US" sz="1046" dirty="0"/>
          </a:p>
        </p:txBody>
      </p:sp>
      <p:sp>
        <p:nvSpPr>
          <p:cNvPr id="14" name="Text 7"/>
          <p:cNvSpPr/>
          <p:nvPr/>
        </p:nvSpPr>
        <p:spPr>
          <a:xfrm>
            <a:off x="428625" y="2696570"/>
            <a:ext cx="4036219" cy="385763"/>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Age verification mandates, special protections for minors' data, and restrictions on profiling and targeted advertising </a:t>
            </a:r>
            <a:endParaRPr lang="en-US" sz="942" dirty="0"/>
          </a:p>
        </p:txBody>
      </p:sp>
      <p:pic>
        <p:nvPicPr>
          <p:cNvPr id="15" name="Image 5" descr="preencoded.png"/>
          <p:cNvPicPr>
            <a:picLocks noChangeAspect="1"/>
          </p:cNvPicPr>
          <p:nvPr/>
        </p:nvPicPr>
        <p:blipFill>
          <a:blip r:embed="rId8"/>
          <a:stretch>
            <a:fillRect/>
          </a:stretch>
        </p:blipFill>
        <p:spPr>
          <a:xfrm>
            <a:off x="214313" y="3225207"/>
            <a:ext cx="142875" cy="142875"/>
          </a:xfrm>
          <a:prstGeom prst="rect">
            <a:avLst/>
          </a:prstGeom>
        </p:spPr>
      </p:pic>
      <p:sp>
        <p:nvSpPr>
          <p:cNvPr id="16" name="Text 8"/>
          <p:cNvSpPr/>
          <p:nvPr/>
        </p:nvSpPr>
        <p:spPr>
          <a:xfrm>
            <a:off x="428625" y="3189488"/>
            <a:ext cx="2314575" cy="214313"/>
          </a:xfrm>
          <a:prstGeom prst="rect">
            <a:avLst/>
          </a:prstGeom>
          <a:noFill/>
          <a:ln/>
        </p:spPr>
        <p:txBody>
          <a:bodyPr wrap="none" lIns="0" tIns="0" rIns="0" bIns="0" rtlCol="0" anchor="ctr">
            <a:spAutoFit/>
          </a:bodyPr>
          <a:lstStyle/>
          <a:p>
            <a:pPr marL="0" indent="0">
              <a:buNone/>
            </a:pPr>
            <a:r>
              <a:rPr lang="en-US" sz="1046" b="1" dirty="0">
                <a:solidFill>
                  <a:srgbClr val="0D47A1"/>
                </a:solidFill>
                <a:latin typeface="Noto Sans" pitchFamily="34" charset="0"/>
                <a:ea typeface="Noto Sans" pitchFamily="34" charset="-122"/>
                <a:cs typeface="Noto Sans" pitchFamily="34" charset="-120"/>
              </a:rPr>
              <a:t>Data Portability &amp; Interoperability </a:t>
            </a:r>
            <a:endParaRPr lang="en-US" sz="1046" dirty="0"/>
          </a:p>
        </p:txBody>
      </p:sp>
      <p:sp>
        <p:nvSpPr>
          <p:cNvPr id="17" name="Text 9"/>
          <p:cNvSpPr/>
          <p:nvPr/>
        </p:nvSpPr>
        <p:spPr>
          <a:xfrm>
            <a:off x="428625" y="3460951"/>
            <a:ext cx="4036219" cy="385763"/>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 Enhanced rights to move data between services and platforms, with standardized data formats and transfer protocols </a:t>
            </a:r>
            <a:endParaRPr lang="en-US" sz="942" dirty="0"/>
          </a:p>
        </p:txBody>
      </p:sp>
      <p:sp>
        <p:nvSpPr>
          <p:cNvPr id="18" name="Shape 10"/>
          <p:cNvSpPr/>
          <p:nvPr/>
        </p:nvSpPr>
        <p:spPr>
          <a:xfrm>
            <a:off x="214313" y="4142756"/>
            <a:ext cx="4250531" cy="1635919"/>
          </a:xfrm>
          <a:prstGeom prst="rect">
            <a:avLst/>
          </a:prstGeom>
          <a:solidFill>
            <a:srgbClr val="FF5722">
              <a:alpha val="10000"/>
            </a:srgbClr>
          </a:solidFill>
          <a:ln/>
        </p:spPr>
      </p:sp>
      <p:sp>
        <p:nvSpPr>
          <p:cNvPr id="19" name="Shape 11"/>
          <p:cNvSpPr/>
          <p:nvPr/>
        </p:nvSpPr>
        <p:spPr>
          <a:xfrm>
            <a:off x="214313" y="4142756"/>
            <a:ext cx="28575" cy="1635919"/>
          </a:xfrm>
          <a:prstGeom prst="rect">
            <a:avLst/>
          </a:prstGeom>
          <a:solidFill>
            <a:srgbClr val="FF5722"/>
          </a:solidFill>
          <a:ln/>
        </p:spPr>
      </p:sp>
      <p:sp>
        <p:nvSpPr>
          <p:cNvPr id="20" name="Text 12"/>
          <p:cNvSpPr/>
          <p:nvPr/>
        </p:nvSpPr>
        <p:spPr>
          <a:xfrm>
            <a:off x="321469" y="3887872"/>
            <a:ext cx="4036219" cy="214313"/>
          </a:xfrm>
          <a:prstGeom prst="rect">
            <a:avLst/>
          </a:prstGeom>
          <a:noFill/>
          <a:ln/>
        </p:spPr>
        <p:txBody>
          <a:bodyPr wrap="none" lIns="0" tIns="0" rIns="0" bIns="0" rtlCol="0" anchor="ctr">
            <a:spAutoFit/>
          </a:bodyPr>
          <a:lstStyle/>
          <a:p>
            <a:pPr marL="0" indent="0">
              <a:buNone/>
            </a:pPr>
            <a:r>
              <a:rPr lang="en-US" sz="1046" b="1" dirty="0">
                <a:solidFill>
                  <a:srgbClr val="FF5722"/>
                </a:solidFill>
                <a:latin typeface="Noto Sans" pitchFamily="34" charset="0"/>
                <a:ea typeface="Noto Sans" pitchFamily="34" charset="-122"/>
                <a:cs typeface="Noto Sans" pitchFamily="34" charset="-120"/>
              </a:rPr>
              <a:t>Strategic Recommendations</a:t>
            </a:r>
            <a:endParaRPr lang="en-US" sz="1046" dirty="0"/>
          </a:p>
        </p:txBody>
      </p:sp>
      <p:pic>
        <p:nvPicPr>
          <p:cNvPr id="21" name="Image 6" descr="preencoded.png"/>
          <p:cNvPicPr>
            <a:picLocks noChangeAspect="1"/>
          </p:cNvPicPr>
          <p:nvPr/>
        </p:nvPicPr>
        <p:blipFill>
          <a:blip r:embed="rId9"/>
          <a:stretch>
            <a:fillRect/>
          </a:stretch>
        </p:blipFill>
        <p:spPr>
          <a:xfrm>
            <a:off x="321469" y="4167563"/>
            <a:ext cx="128588" cy="128588"/>
          </a:xfrm>
          <a:prstGeom prst="rect">
            <a:avLst/>
          </a:prstGeom>
        </p:spPr>
      </p:pic>
      <p:sp>
        <p:nvSpPr>
          <p:cNvPr id="22" name="Text 13"/>
          <p:cNvSpPr/>
          <p:nvPr/>
        </p:nvSpPr>
        <p:spPr>
          <a:xfrm>
            <a:off x="521494" y="4131845"/>
            <a:ext cx="3080463" cy="192881"/>
          </a:xfrm>
          <a:prstGeom prst="rect">
            <a:avLst/>
          </a:prstGeom>
          <a:noFill/>
          <a:ln/>
        </p:spPr>
        <p:txBody>
          <a:bodyPr wrap="non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Adopt privacy by design as a foundational principle</a:t>
            </a:r>
            <a:endParaRPr lang="en-US" sz="942" dirty="0"/>
          </a:p>
        </p:txBody>
      </p:sp>
      <p:pic>
        <p:nvPicPr>
          <p:cNvPr id="23" name="Image 7" descr="preencoded.png"/>
          <p:cNvPicPr>
            <a:picLocks noChangeAspect="1"/>
          </p:cNvPicPr>
          <p:nvPr/>
        </p:nvPicPr>
        <p:blipFill>
          <a:blip r:embed="rId9"/>
          <a:stretch>
            <a:fillRect/>
          </a:stretch>
        </p:blipFill>
        <p:spPr>
          <a:xfrm>
            <a:off x="321469" y="4417595"/>
            <a:ext cx="128588" cy="128588"/>
          </a:xfrm>
          <a:prstGeom prst="rect">
            <a:avLst/>
          </a:prstGeom>
        </p:spPr>
      </p:pic>
      <p:sp>
        <p:nvSpPr>
          <p:cNvPr id="24" name="Text 14"/>
          <p:cNvSpPr/>
          <p:nvPr/>
        </p:nvSpPr>
        <p:spPr>
          <a:xfrm>
            <a:off x="521494" y="4381876"/>
            <a:ext cx="3836194" cy="385763"/>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Implement flexible compliance frameworks that can adapt to evolving regulations</a:t>
            </a:r>
            <a:endParaRPr lang="en-US" sz="942" dirty="0"/>
          </a:p>
        </p:txBody>
      </p:sp>
      <p:pic>
        <p:nvPicPr>
          <p:cNvPr id="25" name="Image 8" descr="preencoded.png"/>
          <p:cNvPicPr>
            <a:picLocks noChangeAspect="1"/>
          </p:cNvPicPr>
          <p:nvPr/>
        </p:nvPicPr>
        <p:blipFill>
          <a:blip r:embed="rId9"/>
          <a:stretch>
            <a:fillRect/>
          </a:stretch>
        </p:blipFill>
        <p:spPr>
          <a:xfrm>
            <a:off x="321469" y="4860507"/>
            <a:ext cx="128588" cy="128588"/>
          </a:xfrm>
          <a:prstGeom prst="rect">
            <a:avLst/>
          </a:prstGeom>
        </p:spPr>
      </p:pic>
      <p:sp>
        <p:nvSpPr>
          <p:cNvPr id="26" name="Text 15"/>
          <p:cNvSpPr/>
          <p:nvPr/>
        </p:nvSpPr>
        <p:spPr>
          <a:xfrm>
            <a:off x="521494" y="4824788"/>
            <a:ext cx="3836194" cy="385763"/>
          </a:xfrm>
          <a:prstGeom prst="rect">
            <a:avLst/>
          </a:prstGeom>
          <a:noFill/>
          <a:ln/>
        </p:spPr>
        <p:txBody>
          <a:bodyPr wrap="square" lIns="0" tIns="0" rIns="0" bIns="0" rtlCol="0" anchor="ctr">
            <a:spAutoFit/>
          </a:bodyPr>
          <a:lstStyle/>
          <a:p>
            <a:pPr marL="0" indent="0">
              <a:buNone/>
            </a:pPr>
            <a:r>
              <a:rPr lang="en-US" sz="942" dirty="0">
                <a:solidFill>
                  <a:srgbClr val="212121"/>
                </a:solidFill>
                <a:latin typeface="Noto Sans" pitchFamily="34" charset="0"/>
                <a:ea typeface="Noto Sans" pitchFamily="34" charset="-122"/>
                <a:cs typeface="Noto Sans" pitchFamily="34" charset="-120"/>
              </a:rPr>
              <a:t>Invest in privacy-enhancing technologies (PETs) and data minimization</a:t>
            </a:r>
            <a:endParaRPr lang="en-US" sz="942" dirty="0"/>
          </a:p>
        </p:txBody>
      </p:sp>
      <p:pic>
        <p:nvPicPr>
          <p:cNvPr id="27" name="Image 9" descr="preencoded.png"/>
          <p:cNvPicPr>
            <a:picLocks noChangeAspect="1"/>
          </p:cNvPicPr>
          <p:nvPr/>
        </p:nvPicPr>
        <p:blipFill>
          <a:blip r:embed="rId10"/>
          <a:stretch>
            <a:fillRect/>
          </a:stretch>
        </p:blipFill>
        <p:spPr>
          <a:xfrm>
            <a:off x="5018484" y="1846659"/>
            <a:ext cx="3571875" cy="2857500"/>
          </a:xfrm>
          <a:prstGeom prst="rect">
            <a:avLst/>
          </a:prstGeom>
        </p:spPr>
      </p:pic>
      <p:sp>
        <p:nvSpPr>
          <p:cNvPr id="28" name="Text 16"/>
          <p:cNvSpPr/>
          <p:nvPr/>
        </p:nvSpPr>
        <p:spPr>
          <a:xfrm>
            <a:off x="4970431" y="4775597"/>
            <a:ext cx="3667981" cy="150019"/>
          </a:xfrm>
          <a:prstGeom prst="rect">
            <a:avLst/>
          </a:prstGeom>
          <a:noFill/>
          <a:ln/>
        </p:spPr>
        <p:txBody>
          <a:bodyPr wrap="none" lIns="0" tIns="0" rIns="0" bIns="0" rtlCol="0" anchor="ctr">
            <a:spAutoFit/>
          </a:bodyPr>
          <a:lstStyle/>
          <a:p>
            <a:pPr marL="0" indent="0" algn="ctr">
              <a:buNone/>
            </a:pPr>
            <a:r>
              <a:rPr lang="en-US" sz="732" dirty="0">
                <a:solidFill>
                  <a:srgbClr val="757575"/>
                </a:solidFill>
                <a:latin typeface="Noto Sans" pitchFamily="34" charset="0"/>
                <a:ea typeface="Noto Sans" pitchFamily="34" charset="-122"/>
                <a:cs typeface="Noto Sans" pitchFamily="34" charset="-120"/>
              </a:rPr>
              <a:t> Common Themes of Regulatory Requirements in Privacy (Source: ISACA, 2024) </a:t>
            </a:r>
            <a:endParaRPr lang="en-US" sz="732" dirty="0"/>
          </a:p>
        </p:txBody>
      </p:sp>
      <p:sp>
        <p:nvSpPr>
          <p:cNvPr id="29" name="Text 17"/>
          <p:cNvSpPr/>
          <p:nvPr/>
        </p:nvSpPr>
        <p:spPr>
          <a:xfrm>
            <a:off x="214313" y="5921550"/>
            <a:ext cx="3236286"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Global Data Privacy Regulations: A Comprehensive Overview</a:t>
            </a:r>
            <a:endParaRPr lang="en-US" sz="837" dirty="0"/>
          </a:p>
        </p:txBody>
      </p:sp>
      <p:sp>
        <p:nvSpPr>
          <p:cNvPr id="30" name="Text 18"/>
          <p:cNvSpPr/>
          <p:nvPr/>
        </p:nvSpPr>
        <p:spPr>
          <a:xfrm>
            <a:off x="8798923" y="6172200"/>
            <a:ext cx="130764" cy="171450"/>
          </a:xfrm>
          <a:prstGeom prst="rect">
            <a:avLst/>
          </a:prstGeom>
          <a:noFill/>
          <a:ln/>
        </p:spPr>
        <p:txBody>
          <a:bodyPr wrap="none" lIns="0" tIns="0" rIns="0" bIns="0" rtlCol="0" anchor="ctr">
            <a:spAutoFit/>
          </a:bodyPr>
          <a:lstStyle/>
          <a:p>
            <a:pPr marL="0" indent="0">
              <a:buNone/>
            </a:pPr>
            <a:r>
              <a:rPr lang="en-US" sz="837" dirty="0">
                <a:solidFill>
                  <a:srgbClr val="757575"/>
                </a:solidFill>
                <a:latin typeface="Noto Sans" pitchFamily="34" charset="0"/>
                <a:ea typeface="Noto Sans" pitchFamily="34" charset="-122"/>
                <a:cs typeface="Noto Sans" pitchFamily="34" charset="-120"/>
              </a:rPr>
              <a:t>10</a:t>
            </a:r>
            <a:endParaRPr lang="en-US" sz="83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100763"/>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Introduction to Key Concepts</a:t>
            </a:r>
            <a:endParaRPr lang="en-US" sz="2025" dirty="0"/>
          </a:p>
        </p:txBody>
      </p:sp>
      <p:pic>
        <p:nvPicPr>
          <p:cNvPr id="4" name="Image 1" descr="preencoded.png"/>
          <p:cNvPicPr>
            <a:picLocks noChangeAspect="1"/>
          </p:cNvPicPr>
          <p:nvPr/>
        </p:nvPicPr>
        <p:blipFill>
          <a:blip r:embed="rId4"/>
          <a:stretch>
            <a:fillRect/>
          </a:stretch>
        </p:blipFill>
        <p:spPr>
          <a:xfrm>
            <a:off x="285750" y="928688"/>
            <a:ext cx="171450" cy="171450"/>
          </a:xfrm>
          <a:prstGeom prst="rect">
            <a:avLst/>
          </a:prstGeom>
        </p:spPr>
      </p:pic>
      <p:sp>
        <p:nvSpPr>
          <p:cNvPr id="5" name="Text 1"/>
          <p:cNvSpPr/>
          <p:nvPr/>
        </p:nvSpPr>
        <p:spPr>
          <a:xfrm>
            <a:off x="528638" y="885825"/>
            <a:ext cx="2805792"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Data Lifecycle Management (DLM) </a:t>
            </a:r>
            <a:endParaRPr lang="en-US" sz="1350" dirty="0"/>
          </a:p>
        </p:txBody>
      </p:sp>
      <p:sp>
        <p:nvSpPr>
          <p:cNvPr id="6" name="Text 2"/>
          <p:cNvSpPr/>
          <p:nvPr/>
        </p:nvSpPr>
        <p:spPr>
          <a:xfrm>
            <a:off x="285750" y="1250156"/>
            <a:ext cx="4179094" cy="800100"/>
          </a:xfrm>
          <a:prstGeom prst="rect">
            <a:avLst/>
          </a:prstGeom>
          <a:noFill/>
          <a:ln/>
        </p:spPr>
        <p:txBody>
          <a:bodyPr wrap="squar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An approach to managing data throughout its entire lifecycle, from creation to deletion. DLM involves policies and processes that maximize data value at each stage while ensuring security, compliance, and efficiency. </a:t>
            </a:r>
            <a:endParaRPr lang="en-US" sz="1046" dirty="0"/>
          </a:p>
        </p:txBody>
      </p:sp>
      <p:pic>
        <p:nvPicPr>
          <p:cNvPr id="7" name="Image 2" descr="preencoded.png"/>
          <p:cNvPicPr>
            <a:picLocks noChangeAspect="1"/>
          </p:cNvPicPr>
          <p:nvPr/>
        </p:nvPicPr>
        <p:blipFill>
          <a:blip r:embed="rId5"/>
          <a:stretch>
            <a:fillRect/>
          </a:stretch>
        </p:blipFill>
        <p:spPr>
          <a:xfrm>
            <a:off x="285750" y="2271713"/>
            <a:ext cx="192881" cy="171450"/>
          </a:xfrm>
          <a:prstGeom prst="rect">
            <a:avLst/>
          </a:prstGeom>
        </p:spPr>
      </p:pic>
      <p:sp>
        <p:nvSpPr>
          <p:cNvPr id="8" name="Text 3"/>
          <p:cNvSpPr/>
          <p:nvPr/>
        </p:nvSpPr>
        <p:spPr>
          <a:xfrm>
            <a:off x="550069" y="2228850"/>
            <a:ext cx="1416025"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Data Governance </a:t>
            </a:r>
            <a:endParaRPr lang="en-US" sz="1350" dirty="0"/>
          </a:p>
        </p:txBody>
      </p:sp>
      <p:sp>
        <p:nvSpPr>
          <p:cNvPr id="9" name="Text 4"/>
          <p:cNvSpPr/>
          <p:nvPr/>
        </p:nvSpPr>
        <p:spPr>
          <a:xfrm>
            <a:off x="285750" y="2593181"/>
            <a:ext cx="4179094" cy="800100"/>
          </a:xfrm>
          <a:prstGeom prst="rect">
            <a:avLst/>
          </a:prstGeom>
          <a:noFill/>
          <a:ln/>
        </p:spPr>
        <p:txBody>
          <a:bodyPr wrap="squar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The framework that defines authority, control, and decision-making over data assets. It establishes roles, responsibilities, policies, and standards to ensure data is treated as a valuable organizational asset. </a:t>
            </a:r>
            <a:endParaRPr lang="en-US" sz="1046" dirty="0"/>
          </a:p>
        </p:txBody>
      </p:sp>
      <p:sp>
        <p:nvSpPr>
          <p:cNvPr id="10" name="Shape 5"/>
          <p:cNvSpPr/>
          <p:nvPr/>
        </p:nvSpPr>
        <p:spPr>
          <a:xfrm>
            <a:off x="285750" y="3571875"/>
            <a:ext cx="4179094" cy="1928813"/>
          </a:xfrm>
          <a:prstGeom prst="rect">
            <a:avLst/>
          </a:prstGeom>
          <a:solidFill>
            <a:srgbClr val="3498DB">
              <a:alpha val="10000"/>
            </a:srgbClr>
          </a:solidFill>
          <a:ln/>
        </p:spPr>
      </p:sp>
      <p:sp>
        <p:nvSpPr>
          <p:cNvPr id="11" name="Shape 6"/>
          <p:cNvSpPr/>
          <p:nvPr/>
        </p:nvSpPr>
        <p:spPr>
          <a:xfrm>
            <a:off x="285750" y="3571875"/>
            <a:ext cx="28575" cy="1928813"/>
          </a:xfrm>
          <a:prstGeom prst="rect">
            <a:avLst/>
          </a:prstGeom>
          <a:solidFill>
            <a:srgbClr val="3498DB"/>
          </a:solidFill>
          <a:ln/>
        </p:spPr>
      </p:sp>
      <p:sp>
        <p:nvSpPr>
          <p:cNvPr id="12" name="Text 7"/>
          <p:cNvSpPr/>
          <p:nvPr/>
        </p:nvSpPr>
        <p:spPr>
          <a:xfrm>
            <a:off x="392906" y="3679031"/>
            <a:ext cx="3964781" cy="235744"/>
          </a:xfrm>
          <a:prstGeom prst="rect">
            <a:avLst/>
          </a:prstGeom>
          <a:noFill/>
          <a:ln/>
        </p:spPr>
        <p:txBody>
          <a:bodyPr wrap="none" lIns="0" tIns="0" rIns="0" bIns="0" rtlCol="0" anchor="ctr">
            <a:spAutoFit/>
          </a:bodyPr>
          <a:lstStyle/>
          <a:p>
            <a:pPr marL="0" indent="0">
              <a:buNone/>
            </a:pPr>
            <a:r>
              <a:rPr lang="en-US" sz="1238" b="1" dirty="0">
                <a:solidFill>
                  <a:srgbClr val="2C3E50"/>
                </a:solidFill>
                <a:latin typeface="Noto Sans" pitchFamily="34" charset="0"/>
                <a:ea typeface="Noto Sans" pitchFamily="34" charset="-122"/>
                <a:cs typeface="Noto Sans" pitchFamily="34" charset="-120"/>
              </a:rPr>
              <a:t>How They Work Together</a:t>
            </a:r>
            <a:endParaRPr lang="en-US" sz="1238" dirty="0"/>
          </a:p>
        </p:txBody>
      </p:sp>
      <p:pic>
        <p:nvPicPr>
          <p:cNvPr id="13" name="Image 3" descr="preencoded.png"/>
          <p:cNvPicPr>
            <a:picLocks noChangeAspect="1"/>
          </p:cNvPicPr>
          <p:nvPr/>
        </p:nvPicPr>
        <p:blipFill>
          <a:blip r:embed="rId6"/>
          <a:stretch>
            <a:fillRect/>
          </a:stretch>
        </p:blipFill>
        <p:spPr>
          <a:xfrm>
            <a:off x="392906" y="4057650"/>
            <a:ext cx="128588" cy="128588"/>
          </a:xfrm>
          <a:prstGeom prst="rect">
            <a:avLst/>
          </a:prstGeom>
        </p:spPr>
      </p:pic>
      <p:sp>
        <p:nvSpPr>
          <p:cNvPr id="14" name="Text 8"/>
          <p:cNvSpPr/>
          <p:nvPr/>
        </p:nvSpPr>
        <p:spPr>
          <a:xfrm>
            <a:off x="592931" y="4030861"/>
            <a:ext cx="1858352"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Data Governance provides the </a:t>
            </a:r>
            <a:endParaRPr lang="en-US" sz="942" dirty="0"/>
          </a:p>
        </p:txBody>
      </p:sp>
      <p:sp>
        <p:nvSpPr>
          <p:cNvPr id="15" name="Text 9"/>
          <p:cNvSpPr/>
          <p:nvPr/>
        </p:nvSpPr>
        <p:spPr>
          <a:xfrm>
            <a:off x="2451283" y="4030861"/>
            <a:ext cx="1315845"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strategic framework</a:t>
            </a:r>
            <a:endParaRPr lang="en-US" sz="942" dirty="0"/>
          </a:p>
        </p:txBody>
      </p:sp>
      <p:sp>
        <p:nvSpPr>
          <p:cNvPr id="16" name="Text 10"/>
          <p:cNvSpPr/>
          <p:nvPr/>
        </p:nvSpPr>
        <p:spPr>
          <a:xfrm>
            <a:off x="3767128" y="4030861"/>
            <a:ext cx="352862"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while </a:t>
            </a:r>
            <a:endParaRPr lang="en-US" sz="942" dirty="0"/>
          </a:p>
        </p:txBody>
      </p:sp>
      <p:sp>
        <p:nvSpPr>
          <p:cNvPr id="17" name="Text 11"/>
          <p:cNvSpPr/>
          <p:nvPr/>
        </p:nvSpPr>
        <p:spPr>
          <a:xfrm>
            <a:off x="592931" y="4223742"/>
            <a:ext cx="930083"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DLM offers the </a:t>
            </a:r>
            <a:endParaRPr lang="en-US" sz="942" dirty="0"/>
          </a:p>
        </p:txBody>
      </p:sp>
      <p:sp>
        <p:nvSpPr>
          <p:cNvPr id="18" name="Text 12"/>
          <p:cNvSpPr/>
          <p:nvPr/>
        </p:nvSpPr>
        <p:spPr>
          <a:xfrm>
            <a:off x="1523014" y="4223742"/>
            <a:ext cx="1552454"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tactical implementation</a:t>
            </a:r>
            <a:endParaRPr lang="en-US" sz="942" dirty="0"/>
          </a:p>
        </p:txBody>
      </p:sp>
      <p:pic>
        <p:nvPicPr>
          <p:cNvPr id="19" name="Image 4" descr="preencoded.png"/>
          <p:cNvPicPr>
            <a:picLocks noChangeAspect="1"/>
          </p:cNvPicPr>
          <p:nvPr/>
        </p:nvPicPr>
        <p:blipFill>
          <a:blip r:embed="rId6"/>
          <a:stretch>
            <a:fillRect/>
          </a:stretch>
        </p:blipFill>
        <p:spPr>
          <a:xfrm>
            <a:off x="392906" y="4514850"/>
            <a:ext cx="128588" cy="128588"/>
          </a:xfrm>
          <a:prstGeom prst="rect">
            <a:avLst/>
          </a:prstGeom>
        </p:spPr>
      </p:pic>
      <p:sp>
        <p:nvSpPr>
          <p:cNvPr id="20" name="Text 13"/>
          <p:cNvSpPr/>
          <p:nvPr/>
        </p:nvSpPr>
        <p:spPr>
          <a:xfrm>
            <a:off x="592931" y="4488061"/>
            <a:ext cx="1465278"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Governance establishes </a:t>
            </a:r>
            <a:endParaRPr lang="en-US" sz="942" dirty="0"/>
          </a:p>
        </p:txBody>
      </p:sp>
      <p:sp>
        <p:nvSpPr>
          <p:cNvPr id="21" name="Text 14"/>
          <p:cNvSpPr/>
          <p:nvPr/>
        </p:nvSpPr>
        <p:spPr>
          <a:xfrm>
            <a:off x="2058209" y="4488061"/>
            <a:ext cx="274169"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who</a:t>
            </a:r>
            <a:endParaRPr lang="en-US" sz="942" dirty="0"/>
          </a:p>
        </p:txBody>
      </p:sp>
      <p:sp>
        <p:nvSpPr>
          <p:cNvPr id="22" name="Text 15"/>
          <p:cNvSpPr/>
          <p:nvPr/>
        </p:nvSpPr>
        <p:spPr>
          <a:xfrm>
            <a:off x="2332379" y="4488061"/>
            <a:ext cx="1602098"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makes decisions; Lifecycle </a:t>
            </a:r>
            <a:endParaRPr lang="en-US" sz="942" dirty="0"/>
          </a:p>
        </p:txBody>
      </p:sp>
      <p:sp>
        <p:nvSpPr>
          <p:cNvPr id="23" name="Text 16"/>
          <p:cNvSpPr/>
          <p:nvPr/>
        </p:nvSpPr>
        <p:spPr>
          <a:xfrm>
            <a:off x="592931" y="4680942"/>
            <a:ext cx="1571737"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management determines </a:t>
            </a:r>
            <a:endParaRPr lang="en-US" sz="942" dirty="0"/>
          </a:p>
        </p:txBody>
      </p:sp>
      <p:sp>
        <p:nvSpPr>
          <p:cNvPr id="24" name="Text 17"/>
          <p:cNvSpPr/>
          <p:nvPr/>
        </p:nvSpPr>
        <p:spPr>
          <a:xfrm>
            <a:off x="2164668" y="4680942"/>
            <a:ext cx="271602"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how</a:t>
            </a:r>
            <a:endParaRPr lang="en-US" sz="942" dirty="0"/>
          </a:p>
        </p:txBody>
      </p:sp>
      <p:sp>
        <p:nvSpPr>
          <p:cNvPr id="25" name="Text 18"/>
          <p:cNvSpPr/>
          <p:nvPr/>
        </p:nvSpPr>
        <p:spPr>
          <a:xfrm>
            <a:off x="2436270" y="4680942"/>
            <a:ext cx="651951"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data flows</a:t>
            </a:r>
            <a:endParaRPr lang="en-US" sz="942" dirty="0"/>
          </a:p>
        </p:txBody>
      </p:sp>
      <p:pic>
        <p:nvPicPr>
          <p:cNvPr id="26" name="Image 5" descr="preencoded.png"/>
          <p:cNvPicPr>
            <a:picLocks noChangeAspect="1"/>
          </p:cNvPicPr>
          <p:nvPr/>
        </p:nvPicPr>
        <p:blipFill>
          <a:blip r:embed="rId6"/>
          <a:stretch>
            <a:fillRect/>
          </a:stretch>
        </p:blipFill>
        <p:spPr>
          <a:xfrm>
            <a:off x="392906" y="4972050"/>
            <a:ext cx="128588" cy="128588"/>
          </a:xfrm>
          <a:prstGeom prst="rect">
            <a:avLst/>
          </a:prstGeom>
        </p:spPr>
      </p:pic>
      <p:sp>
        <p:nvSpPr>
          <p:cNvPr id="27" name="Text 19"/>
          <p:cNvSpPr/>
          <p:nvPr/>
        </p:nvSpPr>
        <p:spPr>
          <a:xfrm>
            <a:off x="592931" y="4945261"/>
            <a:ext cx="3109010"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Together they create a comprehensive approach to </a:t>
            </a:r>
            <a:endParaRPr lang="en-US" sz="942" dirty="0"/>
          </a:p>
        </p:txBody>
      </p:sp>
      <p:sp>
        <p:nvSpPr>
          <p:cNvPr id="28" name="Text 20"/>
          <p:cNvSpPr/>
          <p:nvPr/>
        </p:nvSpPr>
        <p:spPr>
          <a:xfrm>
            <a:off x="592931" y="4945261"/>
            <a:ext cx="3576563" cy="367903"/>
          </a:xfrm>
          <a:prstGeom prst="rect">
            <a:avLst/>
          </a:prstGeom>
          <a:noFill/>
          <a:ln/>
        </p:spPr>
        <p:txBody>
          <a:bodyPr wrap="squar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data as an enterprise asset</a:t>
            </a:r>
            <a:endParaRPr lang="en-US" sz="942" dirty="0"/>
          </a:p>
        </p:txBody>
      </p:sp>
      <p:pic>
        <p:nvPicPr>
          <p:cNvPr id="29" name="Image 6" descr="preencoded.png"/>
          <p:cNvPicPr>
            <a:picLocks noChangeAspect="1"/>
          </p:cNvPicPr>
          <p:nvPr/>
        </p:nvPicPr>
        <p:blipFill>
          <a:blip r:embed="rId7"/>
          <a:stretch>
            <a:fillRect/>
          </a:stretch>
        </p:blipFill>
        <p:spPr>
          <a:xfrm>
            <a:off x="5416832" y="1764506"/>
            <a:ext cx="2703714" cy="2857500"/>
          </a:xfrm>
          <a:prstGeom prst="rect">
            <a:avLst/>
          </a:prstGeom>
        </p:spPr>
      </p:pic>
      <p:sp>
        <p:nvSpPr>
          <p:cNvPr id="30" name="Text 21"/>
          <p:cNvSpPr/>
          <p:nvPr/>
        </p:nvSpPr>
        <p:spPr>
          <a:xfrm>
            <a:off x="285750" y="5643563"/>
            <a:ext cx="8572500"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4 </a:t>
            </a:r>
            <a:endParaRPr lang="en-US" sz="837"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293644"/>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What is Data Lifecycle Management?</a:t>
            </a:r>
            <a:endParaRPr lang="en-US" sz="2025" dirty="0"/>
          </a:p>
        </p:txBody>
      </p:sp>
      <p:sp>
        <p:nvSpPr>
          <p:cNvPr id="4" name="Shape 1"/>
          <p:cNvSpPr/>
          <p:nvPr/>
        </p:nvSpPr>
        <p:spPr>
          <a:xfrm>
            <a:off x="285750" y="885825"/>
            <a:ext cx="4179094" cy="1507331"/>
          </a:xfrm>
          <a:prstGeom prst="rect">
            <a:avLst/>
          </a:prstGeom>
          <a:solidFill>
            <a:srgbClr val="3498DB">
              <a:alpha val="10000"/>
            </a:srgbClr>
          </a:solidFill>
          <a:ln/>
        </p:spPr>
      </p:sp>
      <p:sp>
        <p:nvSpPr>
          <p:cNvPr id="5" name="Shape 2"/>
          <p:cNvSpPr/>
          <p:nvPr/>
        </p:nvSpPr>
        <p:spPr>
          <a:xfrm>
            <a:off x="285750" y="885825"/>
            <a:ext cx="28575" cy="1507331"/>
          </a:xfrm>
          <a:prstGeom prst="rect">
            <a:avLst/>
          </a:prstGeom>
          <a:solidFill>
            <a:srgbClr val="3498DB"/>
          </a:solidFill>
          <a:ln/>
        </p:spPr>
      </p:sp>
      <p:sp>
        <p:nvSpPr>
          <p:cNvPr id="6" name="Text 3"/>
          <p:cNvSpPr/>
          <p:nvPr/>
        </p:nvSpPr>
        <p:spPr>
          <a:xfrm>
            <a:off x="428625" y="1028700"/>
            <a:ext cx="3893344"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Definition</a:t>
            </a:r>
            <a:endParaRPr lang="en-US" sz="1350" dirty="0"/>
          </a:p>
        </p:txBody>
      </p:sp>
      <p:sp>
        <p:nvSpPr>
          <p:cNvPr id="7" name="Text 4"/>
          <p:cNvSpPr/>
          <p:nvPr/>
        </p:nvSpPr>
        <p:spPr>
          <a:xfrm>
            <a:off x="428625" y="1393031"/>
            <a:ext cx="3893344" cy="857250"/>
          </a:xfrm>
          <a:prstGeom prst="rect">
            <a:avLst/>
          </a:prstGeom>
          <a:noFill/>
          <a:ln/>
        </p:spPr>
        <p:txBody>
          <a:bodyPr wrap="squar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Data Lifecycle Management (DLM) is an approach to managing data throughout its entire lifecycle, from creation and initial storage to the time when it becomes obsolete and is deleted. </a:t>
            </a:r>
            <a:endParaRPr lang="en-US" sz="1046" dirty="0"/>
          </a:p>
        </p:txBody>
      </p:sp>
      <p:pic>
        <p:nvPicPr>
          <p:cNvPr id="8" name="Image 1" descr="preencoded.png"/>
          <p:cNvPicPr>
            <a:picLocks noChangeAspect="1"/>
          </p:cNvPicPr>
          <p:nvPr/>
        </p:nvPicPr>
        <p:blipFill>
          <a:blip r:embed="rId4"/>
          <a:stretch>
            <a:fillRect/>
          </a:stretch>
        </p:blipFill>
        <p:spPr>
          <a:xfrm>
            <a:off x="285750" y="2614613"/>
            <a:ext cx="171450" cy="171450"/>
          </a:xfrm>
          <a:prstGeom prst="rect">
            <a:avLst/>
          </a:prstGeom>
        </p:spPr>
      </p:pic>
      <p:sp>
        <p:nvSpPr>
          <p:cNvPr id="9" name="Text 5"/>
          <p:cNvSpPr/>
          <p:nvPr/>
        </p:nvSpPr>
        <p:spPr>
          <a:xfrm>
            <a:off x="528638" y="2571750"/>
            <a:ext cx="1102621"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Core Purpose </a:t>
            </a:r>
            <a:endParaRPr lang="en-US" sz="1350" dirty="0"/>
          </a:p>
        </p:txBody>
      </p:sp>
      <p:pic>
        <p:nvPicPr>
          <p:cNvPr id="10" name="Image 2" descr="preencoded.png"/>
          <p:cNvPicPr>
            <a:picLocks noChangeAspect="1"/>
          </p:cNvPicPr>
          <p:nvPr/>
        </p:nvPicPr>
        <p:blipFill>
          <a:blip r:embed="rId5"/>
          <a:stretch>
            <a:fillRect/>
          </a:stretch>
        </p:blipFill>
        <p:spPr>
          <a:xfrm>
            <a:off x="285750" y="2971800"/>
            <a:ext cx="142875" cy="142875"/>
          </a:xfrm>
          <a:prstGeom prst="rect">
            <a:avLst/>
          </a:prstGeom>
        </p:spPr>
      </p:pic>
      <p:sp>
        <p:nvSpPr>
          <p:cNvPr id="11" name="Text 6"/>
          <p:cNvSpPr/>
          <p:nvPr/>
        </p:nvSpPr>
        <p:spPr>
          <a:xfrm>
            <a:off x="500063" y="2936081"/>
            <a:ext cx="3497033"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Maximize the value of data throughout its useful life</a:t>
            </a:r>
            <a:endParaRPr lang="en-US" sz="1046" dirty="0"/>
          </a:p>
        </p:txBody>
      </p:sp>
      <p:pic>
        <p:nvPicPr>
          <p:cNvPr id="12" name="Image 3" descr="preencoded.png"/>
          <p:cNvPicPr>
            <a:picLocks noChangeAspect="1"/>
          </p:cNvPicPr>
          <p:nvPr/>
        </p:nvPicPr>
        <p:blipFill>
          <a:blip r:embed="rId5"/>
          <a:stretch>
            <a:fillRect/>
          </a:stretch>
        </p:blipFill>
        <p:spPr>
          <a:xfrm>
            <a:off x="285750" y="3293269"/>
            <a:ext cx="142875" cy="142875"/>
          </a:xfrm>
          <a:prstGeom prst="rect">
            <a:avLst/>
          </a:prstGeom>
        </p:spPr>
      </p:pic>
      <p:sp>
        <p:nvSpPr>
          <p:cNvPr id="13" name="Text 7"/>
          <p:cNvSpPr/>
          <p:nvPr/>
        </p:nvSpPr>
        <p:spPr>
          <a:xfrm>
            <a:off x="500063" y="3155429"/>
            <a:ext cx="3964781" cy="428625"/>
          </a:xfrm>
          <a:prstGeom prst="rect">
            <a:avLst/>
          </a:prstGeom>
          <a:noFill/>
          <a:ln/>
        </p:spPr>
        <p:txBody>
          <a:bodyPr wrap="squar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Ensure data quality, accessibility, and security at each stage</a:t>
            </a:r>
            <a:endParaRPr lang="en-US" sz="1046" dirty="0"/>
          </a:p>
        </p:txBody>
      </p:sp>
      <p:pic>
        <p:nvPicPr>
          <p:cNvPr id="14" name="Image 4" descr="preencoded.png"/>
          <p:cNvPicPr>
            <a:picLocks noChangeAspect="1"/>
          </p:cNvPicPr>
          <p:nvPr/>
        </p:nvPicPr>
        <p:blipFill>
          <a:blip r:embed="rId5"/>
          <a:stretch>
            <a:fillRect/>
          </a:stretch>
        </p:blipFill>
        <p:spPr>
          <a:xfrm>
            <a:off x="285750" y="3610892"/>
            <a:ext cx="142875" cy="142875"/>
          </a:xfrm>
          <a:prstGeom prst="rect">
            <a:avLst/>
          </a:prstGeom>
        </p:spPr>
      </p:pic>
      <p:sp>
        <p:nvSpPr>
          <p:cNvPr id="15" name="Text 8"/>
          <p:cNvSpPr/>
          <p:nvPr/>
        </p:nvSpPr>
        <p:spPr>
          <a:xfrm>
            <a:off x="500063" y="3575173"/>
            <a:ext cx="3018541"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Optimize storage resources and reduce costs</a:t>
            </a:r>
            <a:endParaRPr lang="en-US" sz="1046" dirty="0"/>
          </a:p>
        </p:txBody>
      </p:sp>
      <p:pic>
        <p:nvPicPr>
          <p:cNvPr id="16" name="Image 5" descr="preencoded.png"/>
          <p:cNvPicPr>
            <a:picLocks noChangeAspect="1"/>
          </p:cNvPicPr>
          <p:nvPr/>
        </p:nvPicPr>
        <p:blipFill>
          <a:blip r:embed="rId6"/>
          <a:stretch>
            <a:fillRect/>
          </a:stretch>
        </p:blipFill>
        <p:spPr>
          <a:xfrm>
            <a:off x="285750" y="3975223"/>
            <a:ext cx="214313" cy="171450"/>
          </a:xfrm>
          <a:prstGeom prst="rect">
            <a:avLst/>
          </a:prstGeom>
        </p:spPr>
      </p:pic>
      <p:sp>
        <p:nvSpPr>
          <p:cNvPr id="17" name="Text 9"/>
          <p:cNvSpPr/>
          <p:nvPr/>
        </p:nvSpPr>
        <p:spPr>
          <a:xfrm>
            <a:off x="571500" y="3932361"/>
            <a:ext cx="1907214"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Policy-Driven Approach </a:t>
            </a:r>
            <a:endParaRPr lang="en-US" sz="1350" dirty="0"/>
          </a:p>
        </p:txBody>
      </p:sp>
      <p:pic>
        <p:nvPicPr>
          <p:cNvPr id="18" name="Image 6" descr="preencoded.png"/>
          <p:cNvPicPr>
            <a:picLocks noChangeAspect="1"/>
          </p:cNvPicPr>
          <p:nvPr/>
        </p:nvPicPr>
        <p:blipFill>
          <a:blip r:embed="rId5"/>
          <a:stretch>
            <a:fillRect/>
          </a:stretch>
        </p:blipFill>
        <p:spPr>
          <a:xfrm>
            <a:off x="285750" y="4332411"/>
            <a:ext cx="142875" cy="142875"/>
          </a:xfrm>
          <a:prstGeom prst="rect">
            <a:avLst/>
          </a:prstGeom>
        </p:spPr>
      </p:pic>
      <p:sp>
        <p:nvSpPr>
          <p:cNvPr id="19" name="Text 10"/>
          <p:cNvSpPr/>
          <p:nvPr/>
        </p:nvSpPr>
        <p:spPr>
          <a:xfrm>
            <a:off x="500063" y="4296692"/>
            <a:ext cx="3815069"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Establishes rules for data handling at each lifecycle stage</a:t>
            </a:r>
            <a:endParaRPr lang="en-US" sz="1046" dirty="0"/>
          </a:p>
        </p:txBody>
      </p:sp>
      <p:pic>
        <p:nvPicPr>
          <p:cNvPr id="20" name="Image 7" descr="preencoded.png"/>
          <p:cNvPicPr>
            <a:picLocks noChangeAspect="1"/>
          </p:cNvPicPr>
          <p:nvPr/>
        </p:nvPicPr>
        <p:blipFill>
          <a:blip r:embed="rId5"/>
          <a:stretch>
            <a:fillRect/>
          </a:stretch>
        </p:blipFill>
        <p:spPr>
          <a:xfrm>
            <a:off x="285750" y="4653880"/>
            <a:ext cx="142875" cy="142875"/>
          </a:xfrm>
          <a:prstGeom prst="rect">
            <a:avLst/>
          </a:prstGeom>
        </p:spPr>
      </p:pic>
      <p:sp>
        <p:nvSpPr>
          <p:cNvPr id="21" name="Text 11"/>
          <p:cNvSpPr/>
          <p:nvPr/>
        </p:nvSpPr>
        <p:spPr>
          <a:xfrm>
            <a:off x="500063" y="4516049"/>
            <a:ext cx="3964781" cy="428625"/>
          </a:xfrm>
          <a:prstGeom prst="rect">
            <a:avLst/>
          </a:prstGeom>
          <a:noFill/>
          <a:ln/>
        </p:spPr>
        <p:txBody>
          <a:bodyPr wrap="squar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Automates transitions between stages based on business rules</a:t>
            </a:r>
            <a:endParaRPr lang="en-US" sz="1046" dirty="0"/>
          </a:p>
        </p:txBody>
      </p:sp>
      <p:pic>
        <p:nvPicPr>
          <p:cNvPr id="22" name="Image 8" descr="preencoded.png"/>
          <p:cNvPicPr>
            <a:picLocks noChangeAspect="1"/>
          </p:cNvPicPr>
          <p:nvPr/>
        </p:nvPicPr>
        <p:blipFill>
          <a:blip r:embed="rId5"/>
          <a:stretch>
            <a:fillRect/>
          </a:stretch>
        </p:blipFill>
        <p:spPr>
          <a:xfrm>
            <a:off x="285750" y="4976147"/>
            <a:ext cx="142875" cy="142875"/>
          </a:xfrm>
          <a:prstGeom prst="rect">
            <a:avLst/>
          </a:prstGeom>
        </p:spPr>
      </p:pic>
      <p:sp>
        <p:nvSpPr>
          <p:cNvPr id="23" name="Text 12"/>
          <p:cNvSpPr/>
          <p:nvPr/>
        </p:nvSpPr>
        <p:spPr>
          <a:xfrm>
            <a:off x="500063" y="4940428"/>
            <a:ext cx="3343861"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Ensures compliance with regulatory requirements</a:t>
            </a:r>
            <a:endParaRPr lang="en-US" sz="1046" dirty="0"/>
          </a:p>
        </p:txBody>
      </p:sp>
      <p:sp>
        <p:nvSpPr>
          <p:cNvPr id="25" name="Text 13"/>
          <p:cNvSpPr/>
          <p:nvPr/>
        </p:nvSpPr>
        <p:spPr>
          <a:xfrm>
            <a:off x="285750" y="5836444"/>
            <a:ext cx="8572500"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5 </a:t>
            </a:r>
            <a:endParaRPr lang="en-US" sz="837" dirty="0"/>
          </a:p>
        </p:txBody>
      </p:sp>
      <p:pic>
        <p:nvPicPr>
          <p:cNvPr id="27" name="Picture 26">
            <a:extLst>
              <a:ext uri="{FF2B5EF4-FFF2-40B4-BE49-F238E27FC236}">
                <a16:creationId xmlns:a16="http://schemas.microsoft.com/office/drawing/2014/main" id="{B660AE57-1BA1-D1DD-E1EE-81BDB5794702}"/>
              </a:ext>
            </a:extLst>
          </p:cNvPr>
          <p:cNvPicPr>
            <a:picLocks noChangeAspect="1"/>
          </p:cNvPicPr>
          <p:nvPr/>
        </p:nvPicPr>
        <p:blipFill>
          <a:blip r:embed="rId7"/>
          <a:stretch>
            <a:fillRect/>
          </a:stretch>
        </p:blipFill>
        <p:spPr>
          <a:xfrm>
            <a:off x="4842869" y="1656006"/>
            <a:ext cx="4105103" cy="24049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6122194"/>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Why DLM Matters</a:t>
            </a:r>
            <a:endParaRPr lang="en-US" sz="2025" dirty="0"/>
          </a:p>
        </p:txBody>
      </p:sp>
      <p:pic>
        <p:nvPicPr>
          <p:cNvPr id="4" name="Image 1" descr="preencoded.png"/>
          <p:cNvPicPr>
            <a:picLocks noChangeAspect="1"/>
          </p:cNvPicPr>
          <p:nvPr/>
        </p:nvPicPr>
        <p:blipFill>
          <a:blip r:embed="rId4"/>
          <a:stretch>
            <a:fillRect/>
          </a:stretch>
        </p:blipFill>
        <p:spPr>
          <a:xfrm>
            <a:off x="285750" y="928688"/>
            <a:ext cx="171450" cy="171450"/>
          </a:xfrm>
          <a:prstGeom prst="rect">
            <a:avLst/>
          </a:prstGeom>
        </p:spPr>
      </p:pic>
      <p:sp>
        <p:nvSpPr>
          <p:cNvPr id="5" name="Text 1"/>
          <p:cNvSpPr/>
          <p:nvPr/>
        </p:nvSpPr>
        <p:spPr>
          <a:xfrm>
            <a:off x="528638" y="885825"/>
            <a:ext cx="2430996"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Business Drivers and Benefits </a:t>
            </a:r>
            <a:endParaRPr lang="en-US" sz="1350" dirty="0"/>
          </a:p>
        </p:txBody>
      </p:sp>
      <p:pic>
        <p:nvPicPr>
          <p:cNvPr id="6" name="Image 2" descr="preencoded.png"/>
          <p:cNvPicPr>
            <a:picLocks noChangeAspect="1"/>
          </p:cNvPicPr>
          <p:nvPr/>
        </p:nvPicPr>
        <p:blipFill>
          <a:blip r:embed="rId5"/>
          <a:stretch>
            <a:fillRect/>
          </a:stretch>
        </p:blipFill>
        <p:spPr>
          <a:xfrm>
            <a:off x="285750" y="1285875"/>
            <a:ext cx="142875" cy="142875"/>
          </a:xfrm>
          <a:prstGeom prst="rect">
            <a:avLst/>
          </a:prstGeom>
        </p:spPr>
      </p:pic>
      <p:sp>
        <p:nvSpPr>
          <p:cNvPr id="7" name="Text 2"/>
          <p:cNvSpPr/>
          <p:nvPr/>
        </p:nvSpPr>
        <p:spPr>
          <a:xfrm>
            <a:off x="500063" y="1259086"/>
            <a:ext cx="1946672" cy="194667"/>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Improved Decision Making:</a:t>
            </a:r>
            <a:endParaRPr lang="en-US" sz="1046" dirty="0"/>
          </a:p>
        </p:txBody>
      </p:sp>
      <p:sp>
        <p:nvSpPr>
          <p:cNvPr id="8" name="Text 3"/>
          <p:cNvSpPr/>
          <p:nvPr/>
        </p:nvSpPr>
        <p:spPr>
          <a:xfrm>
            <a:off x="2446734" y="1259086"/>
            <a:ext cx="1529767"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Access to high-quality, </a:t>
            </a:r>
            <a:endParaRPr lang="en-US" sz="1046" dirty="0"/>
          </a:p>
        </p:txBody>
      </p:sp>
      <p:sp>
        <p:nvSpPr>
          <p:cNvPr id="9" name="Text 4"/>
          <p:cNvSpPr/>
          <p:nvPr/>
        </p:nvSpPr>
        <p:spPr>
          <a:xfrm>
            <a:off x="500063" y="1473398"/>
            <a:ext cx="2440595"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reliable data across the organization</a:t>
            </a:r>
            <a:endParaRPr lang="en-US" sz="1046" dirty="0"/>
          </a:p>
        </p:txBody>
      </p:sp>
      <p:pic>
        <p:nvPicPr>
          <p:cNvPr id="10" name="Image 3" descr="preencoded.png"/>
          <p:cNvPicPr>
            <a:picLocks noChangeAspect="1"/>
          </p:cNvPicPr>
          <p:nvPr/>
        </p:nvPicPr>
        <p:blipFill>
          <a:blip r:embed="rId5"/>
          <a:stretch>
            <a:fillRect/>
          </a:stretch>
        </p:blipFill>
        <p:spPr>
          <a:xfrm>
            <a:off x="285750" y="1821656"/>
            <a:ext cx="142875" cy="142875"/>
          </a:xfrm>
          <a:prstGeom prst="rect">
            <a:avLst/>
          </a:prstGeom>
        </p:spPr>
      </p:pic>
      <p:sp>
        <p:nvSpPr>
          <p:cNvPr id="11" name="Text 5"/>
          <p:cNvSpPr/>
          <p:nvPr/>
        </p:nvSpPr>
        <p:spPr>
          <a:xfrm>
            <a:off x="500063" y="1794867"/>
            <a:ext cx="1616776" cy="194667"/>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Operational Efficiency:</a:t>
            </a:r>
            <a:endParaRPr lang="en-US" sz="1046" dirty="0"/>
          </a:p>
        </p:txBody>
      </p:sp>
      <p:sp>
        <p:nvSpPr>
          <p:cNvPr id="12" name="Text 6"/>
          <p:cNvSpPr/>
          <p:nvPr/>
        </p:nvSpPr>
        <p:spPr>
          <a:xfrm>
            <a:off x="2116838" y="1794867"/>
            <a:ext cx="1844232"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Streamlined processes and </a:t>
            </a:r>
            <a:endParaRPr lang="en-US" sz="1046" dirty="0"/>
          </a:p>
        </p:txBody>
      </p:sp>
      <p:sp>
        <p:nvSpPr>
          <p:cNvPr id="13" name="Text 7"/>
          <p:cNvSpPr/>
          <p:nvPr/>
        </p:nvSpPr>
        <p:spPr>
          <a:xfrm>
            <a:off x="500063" y="2009180"/>
            <a:ext cx="1386055"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reduced redundancy</a:t>
            </a:r>
            <a:endParaRPr lang="en-US" sz="1046" dirty="0"/>
          </a:p>
        </p:txBody>
      </p:sp>
      <p:pic>
        <p:nvPicPr>
          <p:cNvPr id="14" name="Image 4" descr="preencoded.png"/>
          <p:cNvPicPr>
            <a:picLocks noChangeAspect="1"/>
          </p:cNvPicPr>
          <p:nvPr/>
        </p:nvPicPr>
        <p:blipFill>
          <a:blip r:embed="rId5"/>
          <a:stretch>
            <a:fillRect/>
          </a:stretch>
        </p:blipFill>
        <p:spPr>
          <a:xfrm>
            <a:off x="285750" y="2357438"/>
            <a:ext cx="142875" cy="142875"/>
          </a:xfrm>
          <a:prstGeom prst="rect">
            <a:avLst/>
          </a:prstGeom>
        </p:spPr>
      </p:pic>
      <p:sp>
        <p:nvSpPr>
          <p:cNvPr id="15" name="Text 8"/>
          <p:cNvSpPr/>
          <p:nvPr/>
        </p:nvSpPr>
        <p:spPr>
          <a:xfrm>
            <a:off x="500063" y="2330648"/>
            <a:ext cx="1123857" cy="194667"/>
          </a:xfrm>
          <a:prstGeom prst="rect">
            <a:avLst/>
          </a:prstGeom>
          <a:noFill/>
          <a:ln/>
        </p:spPr>
        <p:txBody>
          <a:bodyPr wrap="none" lIns="0" tIns="0" rIns="0" bIns="0" rtlCol="0" anchor="ctr">
            <a:spAutoFit/>
          </a:bodyPr>
          <a:lstStyle/>
          <a:p>
            <a:pPr marL="0" indent="0">
              <a:buNone/>
            </a:pPr>
            <a:r>
              <a:rPr lang="en-US" sz="1046" b="1" dirty="0">
                <a:solidFill>
                  <a:srgbClr val="2C3E50"/>
                </a:solidFill>
                <a:latin typeface="Noto Sans" pitchFamily="34" charset="0"/>
                <a:ea typeface="Noto Sans" pitchFamily="34" charset="-122"/>
                <a:cs typeface="Noto Sans" pitchFamily="34" charset="-120"/>
              </a:rPr>
              <a:t>Risk Mitigation:</a:t>
            </a:r>
            <a:endParaRPr lang="en-US" sz="1046" dirty="0"/>
          </a:p>
        </p:txBody>
      </p:sp>
      <p:sp>
        <p:nvSpPr>
          <p:cNvPr id="16" name="Text 9"/>
          <p:cNvSpPr/>
          <p:nvPr/>
        </p:nvSpPr>
        <p:spPr>
          <a:xfrm>
            <a:off x="1623919" y="2330648"/>
            <a:ext cx="2731340"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 Reduced exposure to data breaches and </a:t>
            </a:r>
            <a:endParaRPr lang="en-US" sz="1046" dirty="0"/>
          </a:p>
        </p:txBody>
      </p:sp>
      <p:sp>
        <p:nvSpPr>
          <p:cNvPr id="17" name="Text 10"/>
          <p:cNvSpPr/>
          <p:nvPr/>
        </p:nvSpPr>
        <p:spPr>
          <a:xfrm>
            <a:off x="500063" y="2544961"/>
            <a:ext cx="1170738" cy="194667"/>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security incidents</a:t>
            </a:r>
            <a:endParaRPr lang="en-US" sz="1046" dirty="0"/>
          </a:p>
        </p:txBody>
      </p:sp>
      <p:sp>
        <p:nvSpPr>
          <p:cNvPr id="18" name="Shape 11"/>
          <p:cNvSpPr/>
          <p:nvPr/>
        </p:nvSpPr>
        <p:spPr>
          <a:xfrm>
            <a:off x="285750" y="2893219"/>
            <a:ext cx="4179094" cy="1350169"/>
          </a:xfrm>
          <a:prstGeom prst="rect">
            <a:avLst/>
          </a:prstGeom>
          <a:solidFill>
            <a:srgbClr val="E74C3C">
              <a:alpha val="10000"/>
            </a:srgbClr>
          </a:solidFill>
          <a:ln/>
        </p:spPr>
      </p:sp>
      <p:sp>
        <p:nvSpPr>
          <p:cNvPr id="19" name="Shape 12"/>
          <p:cNvSpPr/>
          <p:nvPr/>
        </p:nvSpPr>
        <p:spPr>
          <a:xfrm>
            <a:off x="285750" y="2893219"/>
            <a:ext cx="28575" cy="1350169"/>
          </a:xfrm>
          <a:prstGeom prst="rect">
            <a:avLst/>
          </a:prstGeom>
          <a:solidFill>
            <a:srgbClr val="E74C3C"/>
          </a:solidFill>
          <a:ln/>
        </p:spPr>
      </p:sp>
      <p:pic>
        <p:nvPicPr>
          <p:cNvPr id="20" name="Image 5" descr="preencoded.png"/>
          <p:cNvPicPr>
            <a:picLocks noChangeAspect="1"/>
          </p:cNvPicPr>
          <p:nvPr/>
        </p:nvPicPr>
        <p:blipFill>
          <a:blip r:embed="rId6"/>
          <a:stretch>
            <a:fillRect/>
          </a:stretch>
        </p:blipFill>
        <p:spPr>
          <a:xfrm>
            <a:off x="392906" y="3041452"/>
            <a:ext cx="196453" cy="157163"/>
          </a:xfrm>
          <a:prstGeom prst="rect">
            <a:avLst/>
          </a:prstGeom>
        </p:spPr>
      </p:pic>
      <p:sp>
        <p:nvSpPr>
          <p:cNvPr id="21" name="Text 13"/>
          <p:cNvSpPr/>
          <p:nvPr/>
        </p:nvSpPr>
        <p:spPr>
          <a:xfrm>
            <a:off x="589359" y="3011091"/>
            <a:ext cx="2886773" cy="214313"/>
          </a:xfrm>
          <a:prstGeom prst="rect">
            <a:avLst/>
          </a:prstGeom>
          <a:noFill/>
          <a:ln/>
        </p:spPr>
        <p:txBody>
          <a:bodyPr wrap="none" lIns="0" tIns="0" rIns="0" bIns="0" rtlCol="0" anchor="ctr">
            <a:spAutoFit/>
          </a:bodyPr>
          <a:lstStyle/>
          <a:p>
            <a:pPr marL="0" indent="0">
              <a:buNone/>
            </a:pPr>
            <a:r>
              <a:rPr lang="en-US" sz="1238" b="1" dirty="0">
                <a:solidFill>
                  <a:srgbClr val="E74C3C"/>
                </a:solidFill>
                <a:latin typeface="Noto Sans" pitchFamily="34" charset="0"/>
                <a:ea typeface="Noto Sans" pitchFamily="34" charset="-122"/>
                <a:cs typeface="Noto Sans" pitchFamily="34" charset="-120"/>
              </a:rPr>
              <a:t> Regulatory Compliance Requirements </a:t>
            </a:r>
            <a:endParaRPr lang="en-US" sz="1238" dirty="0"/>
          </a:p>
        </p:txBody>
      </p:sp>
      <p:pic>
        <p:nvPicPr>
          <p:cNvPr id="22" name="Image 6" descr="preencoded.png"/>
          <p:cNvPicPr>
            <a:picLocks noChangeAspect="1"/>
          </p:cNvPicPr>
          <p:nvPr/>
        </p:nvPicPr>
        <p:blipFill>
          <a:blip r:embed="rId7"/>
          <a:stretch>
            <a:fillRect/>
          </a:stretch>
        </p:blipFill>
        <p:spPr>
          <a:xfrm>
            <a:off x="392906" y="3375422"/>
            <a:ext cx="128588" cy="128588"/>
          </a:xfrm>
          <a:prstGeom prst="rect">
            <a:avLst/>
          </a:prstGeom>
        </p:spPr>
      </p:pic>
      <p:sp>
        <p:nvSpPr>
          <p:cNvPr id="23" name="Text 14"/>
          <p:cNvSpPr/>
          <p:nvPr/>
        </p:nvSpPr>
        <p:spPr>
          <a:xfrm>
            <a:off x="592931" y="3352205"/>
            <a:ext cx="390534"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GDPR:</a:t>
            </a:r>
            <a:endParaRPr lang="en-US" sz="942" dirty="0"/>
          </a:p>
        </p:txBody>
      </p:sp>
      <p:sp>
        <p:nvSpPr>
          <p:cNvPr id="24" name="Text 15"/>
          <p:cNvSpPr/>
          <p:nvPr/>
        </p:nvSpPr>
        <p:spPr>
          <a:xfrm>
            <a:off x="983466" y="3352205"/>
            <a:ext cx="2293507"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Right to be forgotten, data portability</a:t>
            </a:r>
            <a:endParaRPr lang="en-US" sz="942" dirty="0"/>
          </a:p>
        </p:txBody>
      </p:sp>
      <p:pic>
        <p:nvPicPr>
          <p:cNvPr id="25" name="Image 7" descr="preencoded.png"/>
          <p:cNvPicPr>
            <a:picLocks noChangeAspect="1"/>
          </p:cNvPicPr>
          <p:nvPr/>
        </p:nvPicPr>
        <p:blipFill>
          <a:blip r:embed="rId7"/>
          <a:stretch>
            <a:fillRect/>
          </a:stretch>
        </p:blipFill>
        <p:spPr>
          <a:xfrm>
            <a:off x="392906" y="3639741"/>
            <a:ext cx="128588" cy="128588"/>
          </a:xfrm>
          <a:prstGeom prst="rect">
            <a:avLst/>
          </a:prstGeom>
        </p:spPr>
      </p:pic>
      <p:sp>
        <p:nvSpPr>
          <p:cNvPr id="26" name="Text 16"/>
          <p:cNvSpPr/>
          <p:nvPr/>
        </p:nvSpPr>
        <p:spPr>
          <a:xfrm>
            <a:off x="592931" y="3616523"/>
            <a:ext cx="750317"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CCPA/CPRA:</a:t>
            </a:r>
            <a:endParaRPr lang="en-US" sz="942" dirty="0"/>
          </a:p>
        </p:txBody>
      </p:sp>
      <p:sp>
        <p:nvSpPr>
          <p:cNvPr id="27" name="Text 17"/>
          <p:cNvSpPr/>
          <p:nvPr/>
        </p:nvSpPr>
        <p:spPr>
          <a:xfrm>
            <a:off x="1343248" y="3616523"/>
            <a:ext cx="2210293"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Consumer rights over personal data</a:t>
            </a:r>
            <a:endParaRPr lang="en-US" sz="942" dirty="0"/>
          </a:p>
        </p:txBody>
      </p:sp>
      <p:pic>
        <p:nvPicPr>
          <p:cNvPr id="28" name="Image 8" descr="preencoded.png"/>
          <p:cNvPicPr>
            <a:picLocks noChangeAspect="1"/>
          </p:cNvPicPr>
          <p:nvPr/>
        </p:nvPicPr>
        <p:blipFill>
          <a:blip r:embed="rId7"/>
          <a:stretch>
            <a:fillRect/>
          </a:stretch>
        </p:blipFill>
        <p:spPr>
          <a:xfrm>
            <a:off x="392906" y="3904059"/>
            <a:ext cx="128588" cy="128588"/>
          </a:xfrm>
          <a:prstGeom prst="rect">
            <a:avLst/>
          </a:prstGeom>
        </p:spPr>
      </p:pic>
      <p:sp>
        <p:nvSpPr>
          <p:cNvPr id="29" name="Text 18"/>
          <p:cNvSpPr/>
          <p:nvPr/>
        </p:nvSpPr>
        <p:spPr>
          <a:xfrm>
            <a:off x="592931" y="3880842"/>
            <a:ext cx="1111383" cy="175022"/>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Industry-specific:</a:t>
            </a:r>
            <a:endParaRPr lang="en-US" sz="942" dirty="0"/>
          </a:p>
        </p:txBody>
      </p:sp>
      <p:sp>
        <p:nvSpPr>
          <p:cNvPr id="30" name="Text 19"/>
          <p:cNvSpPr/>
          <p:nvPr/>
        </p:nvSpPr>
        <p:spPr>
          <a:xfrm>
            <a:off x="1704315" y="3880842"/>
            <a:ext cx="1397384" cy="175022"/>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 HIPAA, GLBA, SOX, etc.</a:t>
            </a:r>
            <a:endParaRPr lang="en-US" sz="942" dirty="0"/>
          </a:p>
        </p:txBody>
      </p:sp>
      <p:pic>
        <p:nvPicPr>
          <p:cNvPr id="31" name="Image 9" descr="preencoded.png"/>
          <p:cNvPicPr>
            <a:picLocks noChangeAspect="1"/>
          </p:cNvPicPr>
          <p:nvPr/>
        </p:nvPicPr>
        <p:blipFill>
          <a:blip r:embed="rId8"/>
          <a:stretch>
            <a:fillRect/>
          </a:stretch>
        </p:blipFill>
        <p:spPr>
          <a:xfrm>
            <a:off x="285750" y="4427339"/>
            <a:ext cx="157163" cy="157163"/>
          </a:xfrm>
          <a:prstGeom prst="rect">
            <a:avLst/>
          </a:prstGeom>
        </p:spPr>
      </p:pic>
      <p:sp>
        <p:nvSpPr>
          <p:cNvPr id="32" name="Text 20"/>
          <p:cNvSpPr/>
          <p:nvPr/>
        </p:nvSpPr>
        <p:spPr>
          <a:xfrm>
            <a:off x="442913" y="4396978"/>
            <a:ext cx="2482872" cy="214313"/>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Cost Optimization Opportunities </a:t>
            </a:r>
            <a:endParaRPr lang="en-US" sz="1238" dirty="0"/>
          </a:p>
        </p:txBody>
      </p:sp>
      <p:pic>
        <p:nvPicPr>
          <p:cNvPr id="33" name="Image 10" descr="preencoded.png"/>
          <p:cNvPicPr>
            <a:picLocks noChangeAspect="1"/>
          </p:cNvPicPr>
          <p:nvPr/>
        </p:nvPicPr>
        <p:blipFill>
          <a:blip r:embed="rId9"/>
          <a:stretch>
            <a:fillRect/>
          </a:stretch>
        </p:blipFill>
        <p:spPr>
          <a:xfrm>
            <a:off x="285750" y="4761309"/>
            <a:ext cx="112514" cy="128588"/>
          </a:xfrm>
          <a:prstGeom prst="rect">
            <a:avLst/>
          </a:prstGeom>
        </p:spPr>
      </p:pic>
      <p:sp>
        <p:nvSpPr>
          <p:cNvPr id="34" name="Text 21"/>
          <p:cNvSpPr/>
          <p:nvPr/>
        </p:nvSpPr>
        <p:spPr>
          <a:xfrm>
            <a:off x="469702" y="4729163"/>
            <a:ext cx="3710927"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Reduced storage costs through proper archiving and deletion</a:t>
            </a:r>
            <a:endParaRPr lang="en-US" sz="942" dirty="0"/>
          </a:p>
        </p:txBody>
      </p:sp>
      <p:pic>
        <p:nvPicPr>
          <p:cNvPr id="35" name="Image 11" descr="preencoded.png"/>
          <p:cNvPicPr>
            <a:picLocks noChangeAspect="1"/>
          </p:cNvPicPr>
          <p:nvPr/>
        </p:nvPicPr>
        <p:blipFill>
          <a:blip r:embed="rId10"/>
          <a:stretch>
            <a:fillRect/>
          </a:stretch>
        </p:blipFill>
        <p:spPr>
          <a:xfrm>
            <a:off x="285750" y="5025628"/>
            <a:ext cx="128588" cy="128588"/>
          </a:xfrm>
          <a:prstGeom prst="rect">
            <a:avLst/>
          </a:prstGeom>
        </p:spPr>
      </p:pic>
      <p:sp>
        <p:nvSpPr>
          <p:cNvPr id="36" name="Text 22"/>
          <p:cNvSpPr/>
          <p:nvPr/>
        </p:nvSpPr>
        <p:spPr>
          <a:xfrm>
            <a:off x="485775" y="4993481"/>
            <a:ext cx="3642782"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Lower risk of costly data breaches and compliance violations</a:t>
            </a:r>
            <a:endParaRPr lang="en-US" sz="942" dirty="0"/>
          </a:p>
        </p:txBody>
      </p:sp>
      <p:pic>
        <p:nvPicPr>
          <p:cNvPr id="37" name="Image 12" descr="preencoded.png"/>
          <p:cNvPicPr>
            <a:picLocks noChangeAspect="1"/>
          </p:cNvPicPr>
          <p:nvPr/>
        </p:nvPicPr>
        <p:blipFill>
          <a:blip r:embed="rId11"/>
          <a:stretch>
            <a:fillRect/>
          </a:stretch>
        </p:blipFill>
        <p:spPr>
          <a:xfrm>
            <a:off x="285750" y="5289947"/>
            <a:ext cx="128588" cy="128588"/>
          </a:xfrm>
          <a:prstGeom prst="rect">
            <a:avLst/>
          </a:prstGeom>
        </p:spPr>
      </p:pic>
      <p:sp>
        <p:nvSpPr>
          <p:cNvPr id="38" name="Text 23"/>
          <p:cNvSpPr/>
          <p:nvPr/>
        </p:nvSpPr>
        <p:spPr>
          <a:xfrm>
            <a:off x="485775" y="5257800"/>
            <a:ext cx="3317714" cy="192881"/>
          </a:xfrm>
          <a:prstGeom prst="rect">
            <a:avLst/>
          </a:prstGeom>
          <a:noFill/>
          <a:ln/>
        </p:spPr>
        <p:txBody>
          <a:bodyPr wrap="none" lIns="0" tIns="0" rIns="0" bIns="0" rtlCol="0" anchor="ctr">
            <a:spAutoFit/>
          </a:bodyPr>
          <a:lstStyle/>
          <a:p>
            <a:pPr marL="0" indent="0">
              <a:buNone/>
            </a:pPr>
            <a:r>
              <a:rPr lang="en-US" sz="942" dirty="0">
                <a:solidFill>
                  <a:srgbClr val="2C3E50"/>
                </a:solidFill>
                <a:latin typeface="Noto Sans" pitchFamily="34" charset="0"/>
                <a:ea typeface="Noto Sans" pitchFamily="34" charset="-122"/>
                <a:cs typeface="Noto Sans" pitchFamily="34" charset="-120"/>
              </a:rPr>
              <a:t>Improved productivity through better data accessibility</a:t>
            </a:r>
            <a:endParaRPr lang="en-US" sz="942" dirty="0"/>
          </a:p>
        </p:txBody>
      </p:sp>
      <p:pic>
        <p:nvPicPr>
          <p:cNvPr id="39" name="Image 13" descr="preencoded.png"/>
          <p:cNvPicPr>
            <a:picLocks noChangeAspect="1"/>
          </p:cNvPicPr>
          <p:nvPr/>
        </p:nvPicPr>
        <p:blipFill>
          <a:blip r:embed="rId12"/>
          <a:stretch>
            <a:fillRect/>
          </a:stretch>
        </p:blipFill>
        <p:spPr>
          <a:xfrm>
            <a:off x="4982766" y="1775222"/>
            <a:ext cx="3571875" cy="2857500"/>
          </a:xfrm>
          <a:prstGeom prst="rect">
            <a:avLst/>
          </a:prstGeom>
        </p:spPr>
      </p:pic>
      <p:sp>
        <p:nvSpPr>
          <p:cNvPr id="40" name="Text 24"/>
          <p:cNvSpPr/>
          <p:nvPr/>
        </p:nvSpPr>
        <p:spPr>
          <a:xfrm>
            <a:off x="285750" y="5664994"/>
            <a:ext cx="8572500"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6 </a:t>
            </a:r>
            <a:endParaRPr lang="en-US" sz="83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DLM Models Comparison</a:t>
            </a:r>
            <a:endParaRPr lang="en-US" sz="2025" dirty="0"/>
          </a:p>
        </p:txBody>
      </p:sp>
      <p:pic>
        <p:nvPicPr>
          <p:cNvPr id="4" name="Image 1" descr="preencoded.png"/>
          <p:cNvPicPr>
            <a:picLocks noChangeAspect="1"/>
          </p:cNvPicPr>
          <p:nvPr/>
        </p:nvPicPr>
        <p:blipFill>
          <a:blip r:embed="rId4"/>
          <a:stretch>
            <a:fillRect/>
          </a:stretch>
        </p:blipFill>
        <p:spPr>
          <a:xfrm>
            <a:off x="214313" y="782241"/>
            <a:ext cx="157163" cy="157163"/>
          </a:xfrm>
          <a:prstGeom prst="rect">
            <a:avLst/>
          </a:prstGeom>
        </p:spPr>
      </p:pic>
      <p:sp>
        <p:nvSpPr>
          <p:cNvPr id="5" name="Text 1"/>
          <p:cNvSpPr/>
          <p:nvPr/>
        </p:nvSpPr>
        <p:spPr>
          <a:xfrm>
            <a:off x="428625" y="742950"/>
            <a:ext cx="1634830"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Harvard 8-Step Model </a:t>
            </a:r>
            <a:endParaRPr lang="en-US" sz="1238" dirty="0"/>
          </a:p>
        </p:txBody>
      </p:sp>
      <p:sp>
        <p:nvSpPr>
          <p:cNvPr id="6" name="Text 2"/>
          <p:cNvSpPr/>
          <p:nvPr/>
        </p:nvSpPr>
        <p:spPr>
          <a:xfrm>
            <a:off x="214313" y="1035844"/>
            <a:ext cx="4286250"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Comprehensive approach covering the entire data journey:</a:t>
            </a:r>
            <a:endParaRPr lang="en-US" sz="837" dirty="0"/>
          </a:p>
        </p:txBody>
      </p:sp>
      <p:sp>
        <p:nvSpPr>
          <p:cNvPr id="7" name="Shape 3"/>
          <p:cNvSpPr/>
          <p:nvPr/>
        </p:nvSpPr>
        <p:spPr>
          <a:xfrm>
            <a:off x="214313" y="1243013"/>
            <a:ext cx="765693" cy="207169"/>
          </a:xfrm>
          <a:prstGeom prst="rect">
            <a:avLst/>
          </a:prstGeom>
          <a:solidFill>
            <a:srgbClr val="3498DB">
              <a:alpha val="10000"/>
            </a:srgbClr>
          </a:solidFill>
          <a:ln w="99">
            <a:solidFill>
              <a:srgbClr val="3498DB"/>
            </a:solidFill>
            <a:prstDash val="solid"/>
          </a:ln>
        </p:spPr>
      </p:sp>
      <p:sp>
        <p:nvSpPr>
          <p:cNvPr id="8" name="Text 4"/>
          <p:cNvSpPr/>
          <p:nvPr/>
        </p:nvSpPr>
        <p:spPr>
          <a:xfrm>
            <a:off x="214313" y="1243013"/>
            <a:ext cx="765693"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1. Generation</a:t>
            </a:r>
            <a:endParaRPr lang="en-US" sz="732" dirty="0"/>
          </a:p>
        </p:txBody>
      </p:sp>
      <p:sp>
        <p:nvSpPr>
          <p:cNvPr id="9" name="Shape 5"/>
          <p:cNvSpPr/>
          <p:nvPr/>
        </p:nvSpPr>
        <p:spPr>
          <a:xfrm>
            <a:off x="1008580" y="1243013"/>
            <a:ext cx="702571" cy="207169"/>
          </a:xfrm>
          <a:prstGeom prst="rect">
            <a:avLst/>
          </a:prstGeom>
          <a:solidFill>
            <a:srgbClr val="3498DB">
              <a:alpha val="10000"/>
            </a:srgbClr>
          </a:solidFill>
          <a:ln w="99">
            <a:solidFill>
              <a:srgbClr val="3498DB"/>
            </a:solidFill>
            <a:prstDash val="solid"/>
          </a:ln>
        </p:spPr>
      </p:sp>
      <p:sp>
        <p:nvSpPr>
          <p:cNvPr id="10" name="Text 6"/>
          <p:cNvSpPr/>
          <p:nvPr/>
        </p:nvSpPr>
        <p:spPr>
          <a:xfrm>
            <a:off x="1008580" y="1243013"/>
            <a:ext cx="702571"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2. Collection</a:t>
            </a:r>
            <a:endParaRPr lang="en-US" sz="732" dirty="0"/>
          </a:p>
        </p:txBody>
      </p:sp>
      <p:sp>
        <p:nvSpPr>
          <p:cNvPr id="11" name="Shape 7"/>
          <p:cNvSpPr/>
          <p:nvPr/>
        </p:nvSpPr>
        <p:spPr>
          <a:xfrm>
            <a:off x="1739726" y="1243013"/>
            <a:ext cx="748280" cy="207169"/>
          </a:xfrm>
          <a:prstGeom prst="rect">
            <a:avLst/>
          </a:prstGeom>
          <a:solidFill>
            <a:srgbClr val="3498DB">
              <a:alpha val="10000"/>
            </a:srgbClr>
          </a:solidFill>
          <a:ln w="99">
            <a:solidFill>
              <a:srgbClr val="3498DB"/>
            </a:solidFill>
            <a:prstDash val="solid"/>
          </a:ln>
        </p:spPr>
      </p:sp>
      <p:sp>
        <p:nvSpPr>
          <p:cNvPr id="12" name="Text 8"/>
          <p:cNvSpPr/>
          <p:nvPr/>
        </p:nvSpPr>
        <p:spPr>
          <a:xfrm>
            <a:off x="1739726" y="1243013"/>
            <a:ext cx="748280"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3. Processing</a:t>
            </a:r>
            <a:endParaRPr lang="en-US" sz="732" dirty="0"/>
          </a:p>
        </p:txBody>
      </p:sp>
      <p:sp>
        <p:nvSpPr>
          <p:cNvPr id="13" name="Shape 9"/>
          <p:cNvSpPr/>
          <p:nvPr/>
        </p:nvSpPr>
        <p:spPr>
          <a:xfrm>
            <a:off x="2516581" y="1243013"/>
            <a:ext cx="603452" cy="207169"/>
          </a:xfrm>
          <a:prstGeom prst="rect">
            <a:avLst/>
          </a:prstGeom>
          <a:solidFill>
            <a:srgbClr val="3498DB">
              <a:alpha val="10000"/>
            </a:srgbClr>
          </a:solidFill>
          <a:ln w="99">
            <a:solidFill>
              <a:srgbClr val="3498DB"/>
            </a:solidFill>
            <a:prstDash val="solid"/>
          </a:ln>
        </p:spPr>
      </p:sp>
      <p:sp>
        <p:nvSpPr>
          <p:cNvPr id="14" name="Text 10"/>
          <p:cNvSpPr/>
          <p:nvPr/>
        </p:nvSpPr>
        <p:spPr>
          <a:xfrm>
            <a:off x="2516581" y="1243013"/>
            <a:ext cx="603452"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4. Storage</a:t>
            </a:r>
            <a:endParaRPr lang="en-US" sz="732" dirty="0"/>
          </a:p>
        </p:txBody>
      </p:sp>
      <p:sp>
        <p:nvSpPr>
          <p:cNvPr id="15" name="Shape 11"/>
          <p:cNvSpPr/>
          <p:nvPr/>
        </p:nvSpPr>
        <p:spPr>
          <a:xfrm>
            <a:off x="3148608" y="1243013"/>
            <a:ext cx="869082" cy="207169"/>
          </a:xfrm>
          <a:prstGeom prst="rect">
            <a:avLst/>
          </a:prstGeom>
          <a:solidFill>
            <a:srgbClr val="3498DB">
              <a:alpha val="10000"/>
            </a:srgbClr>
          </a:solidFill>
          <a:ln w="99">
            <a:solidFill>
              <a:srgbClr val="3498DB"/>
            </a:solidFill>
            <a:prstDash val="solid"/>
          </a:ln>
        </p:spPr>
      </p:sp>
      <p:sp>
        <p:nvSpPr>
          <p:cNvPr id="16" name="Text 12"/>
          <p:cNvSpPr/>
          <p:nvPr/>
        </p:nvSpPr>
        <p:spPr>
          <a:xfrm>
            <a:off x="3148608" y="1243013"/>
            <a:ext cx="869082"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5. Management</a:t>
            </a:r>
            <a:endParaRPr lang="en-US" sz="732" dirty="0"/>
          </a:p>
        </p:txBody>
      </p:sp>
      <p:sp>
        <p:nvSpPr>
          <p:cNvPr id="17" name="Shape 13"/>
          <p:cNvSpPr/>
          <p:nvPr/>
        </p:nvSpPr>
        <p:spPr>
          <a:xfrm>
            <a:off x="214313" y="1478756"/>
            <a:ext cx="618855" cy="207169"/>
          </a:xfrm>
          <a:prstGeom prst="rect">
            <a:avLst/>
          </a:prstGeom>
          <a:solidFill>
            <a:srgbClr val="3498DB">
              <a:alpha val="10000"/>
            </a:srgbClr>
          </a:solidFill>
          <a:ln w="99">
            <a:solidFill>
              <a:srgbClr val="3498DB"/>
            </a:solidFill>
            <a:prstDash val="solid"/>
          </a:ln>
        </p:spPr>
      </p:sp>
      <p:sp>
        <p:nvSpPr>
          <p:cNvPr id="18" name="Text 14"/>
          <p:cNvSpPr/>
          <p:nvPr/>
        </p:nvSpPr>
        <p:spPr>
          <a:xfrm>
            <a:off x="214313" y="1478756"/>
            <a:ext cx="618855"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6. Analysis</a:t>
            </a:r>
            <a:endParaRPr lang="en-US" sz="732" dirty="0"/>
          </a:p>
        </p:txBody>
      </p:sp>
      <p:sp>
        <p:nvSpPr>
          <p:cNvPr id="19" name="Shape 15"/>
          <p:cNvSpPr/>
          <p:nvPr/>
        </p:nvSpPr>
        <p:spPr>
          <a:xfrm>
            <a:off x="861743" y="1478756"/>
            <a:ext cx="829177" cy="207169"/>
          </a:xfrm>
          <a:prstGeom prst="rect">
            <a:avLst/>
          </a:prstGeom>
          <a:solidFill>
            <a:srgbClr val="3498DB">
              <a:alpha val="10000"/>
            </a:srgbClr>
          </a:solidFill>
          <a:ln w="99">
            <a:solidFill>
              <a:srgbClr val="3498DB"/>
            </a:solidFill>
            <a:prstDash val="solid"/>
          </a:ln>
        </p:spPr>
      </p:sp>
      <p:sp>
        <p:nvSpPr>
          <p:cNvPr id="20" name="Text 16"/>
          <p:cNvSpPr/>
          <p:nvPr/>
        </p:nvSpPr>
        <p:spPr>
          <a:xfrm>
            <a:off x="861743" y="1478756"/>
            <a:ext cx="829177"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7. Visualization</a:t>
            </a:r>
            <a:endParaRPr lang="en-US" sz="732" dirty="0"/>
          </a:p>
        </p:txBody>
      </p:sp>
      <p:sp>
        <p:nvSpPr>
          <p:cNvPr id="21" name="Shape 17"/>
          <p:cNvSpPr/>
          <p:nvPr/>
        </p:nvSpPr>
        <p:spPr>
          <a:xfrm>
            <a:off x="1719495" y="1478756"/>
            <a:ext cx="901787" cy="207169"/>
          </a:xfrm>
          <a:prstGeom prst="rect">
            <a:avLst/>
          </a:prstGeom>
          <a:solidFill>
            <a:srgbClr val="3498DB">
              <a:alpha val="10000"/>
            </a:srgbClr>
          </a:solidFill>
          <a:ln w="99">
            <a:solidFill>
              <a:srgbClr val="3498DB"/>
            </a:solidFill>
            <a:prstDash val="solid"/>
          </a:ln>
        </p:spPr>
      </p:sp>
      <p:sp>
        <p:nvSpPr>
          <p:cNvPr id="22" name="Text 18"/>
          <p:cNvSpPr/>
          <p:nvPr/>
        </p:nvSpPr>
        <p:spPr>
          <a:xfrm>
            <a:off x="1719495" y="1478756"/>
            <a:ext cx="901787"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8. Interpretation</a:t>
            </a:r>
            <a:endParaRPr lang="en-US" sz="732" dirty="0"/>
          </a:p>
        </p:txBody>
      </p:sp>
      <p:pic>
        <p:nvPicPr>
          <p:cNvPr id="23" name="Image 2" descr="preencoded.png"/>
          <p:cNvPicPr>
            <a:picLocks noChangeAspect="1"/>
          </p:cNvPicPr>
          <p:nvPr/>
        </p:nvPicPr>
        <p:blipFill>
          <a:blip r:embed="rId4"/>
          <a:stretch>
            <a:fillRect/>
          </a:stretch>
        </p:blipFill>
        <p:spPr>
          <a:xfrm>
            <a:off x="214313" y="1860947"/>
            <a:ext cx="157163" cy="157163"/>
          </a:xfrm>
          <a:prstGeom prst="rect">
            <a:avLst/>
          </a:prstGeom>
        </p:spPr>
      </p:pic>
      <p:sp>
        <p:nvSpPr>
          <p:cNvPr id="24" name="Text 19"/>
          <p:cNvSpPr/>
          <p:nvPr/>
        </p:nvSpPr>
        <p:spPr>
          <a:xfrm>
            <a:off x="428625" y="1821656"/>
            <a:ext cx="1446693"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IBM 5-Phase Model </a:t>
            </a:r>
            <a:endParaRPr lang="en-US" sz="1238" dirty="0"/>
          </a:p>
        </p:txBody>
      </p:sp>
      <p:sp>
        <p:nvSpPr>
          <p:cNvPr id="25" name="Text 20"/>
          <p:cNvSpPr/>
          <p:nvPr/>
        </p:nvSpPr>
        <p:spPr>
          <a:xfrm>
            <a:off x="214313" y="2114550"/>
            <a:ext cx="4286250"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Business-focused approach emphasizing operational stages:</a:t>
            </a:r>
            <a:endParaRPr lang="en-US" sz="837" dirty="0"/>
          </a:p>
        </p:txBody>
      </p:sp>
      <p:sp>
        <p:nvSpPr>
          <p:cNvPr id="26" name="Shape 21"/>
          <p:cNvSpPr/>
          <p:nvPr/>
        </p:nvSpPr>
        <p:spPr>
          <a:xfrm>
            <a:off x="214313" y="2321719"/>
            <a:ext cx="885183" cy="207169"/>
          </a:xfrm>
          <a:prstGeom prst="rect">
            <a:avLst/>
          </a:prstGeom>
          <a:solidFill>
            <a:srgbClr val="3498DB">
              <a:alpha val="10000"/>
            </a:srgbClr>
          </a:solidFill>
          <a:ln w="99">
            <a:solidFill>
              <a:srgbClr val="3498DB"/>
            </a:solidFill>
            <a:prstDash val="solid"/>
          </a:ln>
        </p:spPr>
      </p:sp>
      <p:sp>
        <p:nvSpPr>
          <p:cNvPr id="27" name="Text 22"/>
          <p:cNvSpPr/>
          <p:nvPr/>
        </p:nvSpPr>
        <p:spPr>
          <a:xfrm>
            <a:off x="214313" y="2321719"/>
            <a:ext cx="885183"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1. Data Creation</a:t>
            </a:r>
            <a:endParaRPr lang="en-US" sz="732" dirty="0"/>
          </a:p>
        </p:txBody>
      </p:sp>
      <p:sp>
        <p:nvSpPr>
          <p:cNvPr id="28" name="Shape 23"/>
          <p:cNvSpPr/>
          <p:nvPr/>
        </p:nvSpPr>
        <p:spPr>
          <a:xfrm>
            <a:off x="1128071" y="2321719"/>
            <a:ext cx="850804" cy="207169"/>
          </a:xfrm>
          <a:prstGeom prst="rect">
            <a:avLst/>
          </a:prstGeom>
          <a:solidFill>
            <a:srgbClr val="3498DB">
              <a:alpha val="10000"/>
            </a:srgbClr>
          </a:solidFill>
          <a:ln w="99">
            <a:solidFill>
              <a:srgbClr val="3498DB"/>
            </a:solidFill>
            <a:prstDash val="solid"/>
          </a:ln>
        </p:spPr>
      </p:sp>
      <p:sp>
        <p:nvSpPr>
          <p:cNvPr id="29" name="Text 24"/>
          <p:cNvSpPr/>
          <p:nvPr/>
        </p:nvSpPr>
        <p:spPr>
          <a:xfrm>
            <a:off x="1128071" y="2321719"/>
            <a:ext cx="850804"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2. Data Storage</a:t>
            </a:r>
            <a:endParaRPr lang="en-US" sz="732" dirty="0"/>
          </a:p>
        </p:txBody>
      </p:sp>
      <p:sp>
        <p:nvSpPr>
          <p:cNvPr id="30" name="Shape 25"/>
          <p:cNvSpPr/>
          <p:nvPr/>
        </p:nvSpPr>
        <p:spPr>
          <a:xfrm>
            <a:off x="2007450" y="2321719"/>
            <a:ext cx="780985" cy="207169"/>
          </a:xfrm>
          <a:prstGeom prst="rect">
            <a:avLst/>
          </a:prstGeom>
          <a:solidFill>
            <a:srgbClr val="3498DB">
              <a:alpha val="10000"/>
            </a:srgbClr>
          </a:solidFill>
          <a:ln w="99">
            <a:solidFill>
              <a:srgbClr val="3498DB"/>
            </a:solidFill>
            <a:prstDash val="solid"/>
          </a:ln>
        </p:spPr>
      </p:sp>
      <p:sp>
        <p:nvSpPr>
          <p:cNvPr id="31" name="Text 26"/>
          <p:cNvSpPr/>
          <p:nvPr/>
        </p:nvSpPr>
        <p:spPr>
          <a:xfrm>
            <a:off x="2007450" y="2321719"/>
            <a:ext cx="780985"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3. Data Usage</a:t>
            </a:r>
            <a:endParaRPr lang="en-US" sz="732" dirty="0"/>
          </a:p>
        </p:txBody>
      </p:sp>
      <p:sp>
        <p:nvSpPr>
          <p:cNvPr id="32" name="Shape 27"/>
          <p:cNvSpPr/>
          <p:nvPr/>
        </p:nvSpPr>
        <p:spPr>
          <a:xfrm>
            <a:off x="2817009" y="2321719"/>
            <a:ext cx="857501" cy="207169"/>
          </a:xfrm>
          <a:prstGeom prst="rect">
            <a:avLst/>
          </a:prstGeom>
          <a:solidFill>
            <a:srgbClr val="3498DB">
              <a:alpha val="10000"/>
            </a:srgbClr>
          </a:solidFill>
          <a:ln w="99">
            <a:solidFill>
              <a:srgbClr val="3498DB"/>
            </a:solidFill>
            <a:prstDash val="solid"/>
          </a:ln>
        </p:spPr>
      </p:sp>
      <p:sp>
        <p:nvSpPr>
          <p:cNvPr id="33" name="Text 28"/>
          <p:cNvSpPr/>
          <p:nvPr/>
        </p:nvSpPr>
        <p:spPr>
          <a:xfrm>
            <a:off x="2817009" y="2321719"/>
            <a:ext cx="857501"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4. Data Archival</a:t>
            </a:r>
            <a:endParaRPr lang="en-US" sz="732" dirty="0"/>
          </a:p>
        </p:txBody>
      </p:sp>
      <p:sp>
        <p:nvSpPr>
          <p:cNvPr id="34" name="Shape 29"/>
          <p:cNvSpPr/>
          <p:nvPr/>
        </p:nvSpPr>
        <p:spPr>
          <a:xfrm>
            <a:off x="214313" y="2557463"/>
            <a:ext cx="881807" cy="207169"/>
          </a:xfrm>
          <a:prstGeom prst="rect">
            <a:avLst/>
          </a:prstGeom>
          <a:solidFill>
            <a:srgbClr val="3498DB">
              <a:alpha val="10000"/>
            </a:srgbClr>
          </a:solidFill>
          <a:ln w="99">
            <a:solidFill>
              <a:srgbClr val="3498DB"/>
            </a:solidFill>
            <a:prstDash val="solid"/>
          </a:ln>
        </p:spPr>
      </p:sp>
      <p:sp>
        <p:nvSpPr>
          <p:cNvPr id="35" name="Text 30"/>
          <p:cNvSpPr/>
          <p:nvPr/>
        </p:nvSpPr>
        <p:spPr>
          <a:xfrm>
            <a:off x="214313" y="2557463"/>
            <a:ext cx="881807"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5. Data Deletion</a:t>
            </a:r>
            <a:endParaRPr lang="en-US" sz="732" dirty="0"/>
          </a:p>
        </p:txBody>
      </p:sp>
      <p:pic>
        <p:nvPicPr>
          <p:cNvPr id="36" name="Image 3" descr="preencoded.png"/>
          <p:cNvPicPr>
            <a:picLocks noChangeAspect="1"/>
          </p:cNvPicPr>
          <p:nvPr/>
        </p:nvPicPr>
        <p:blipFill>
          <a:blip r:embed="rId4"/>
          <a:stretch>
            <a:fillRect/>
          </a:stretch>
        </p:blipFill>
        <p:spPr>
          <a:xfrm>
            <a:off x="214313" y="2939653"/>
            <a:ext cx="157163" cy="157163"/>
          </a:xfrm>
          <a:prstGeom prst="rect">
            <a:avLst/>
          </a:prstGeom>
        </p:spPr>
      </p:pic>
      <p:sp>
        <p:nvSpPr>
          <p:cNvPr id="37" name="Text 31"/>
          <p:cNvSpPr/>
          <p:nvPr/>
        </p:nvSpPr>
        <p:spPr>
          <a:xfrm>
            <a:off x="428625" y="2900363"/>
            <a:ext cx="1794030"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Alternative Frameworks </a:t>
            </a:r>
            <a:endParaRPr lang="en-US" sz="1238" dirty="0"/>
          </a:p>
        </p:txBody>
      </p:sp>
      <p:sp>
        <p:nvSpPr>
          <p:cNvPr id="38" name="Shape 32"/>
          <p:cNvSpPr/>
          <p:nvPr/>
        </p:nvSpPr>
        <p:spPr>
          <a:xfrm>
            <a:off x="214313" y="3193256"/>
            <a:ext cx="825298" cy="207169"/>
          </a:xfrm>
          <a:prstGeom prst="rect">
            <a:avLst/>
          </a:prstGeom>
          <a:solidFill>
            <a:srgbClr val="3498DB">
              <a:alpha val="10000"/>
            </a:srgbClr>
          </a:solidFill>
          <a:ln w="99">
            <a:solidFill>
              <a:srgbClr val="3498DB"/>
            </a:solidFill>
            <a:prstDash val="solid"/>
          </a:ln>
        </p:spPr>
      </p:sp>
      <p:sp>
        <p:nvSpPr>
          <p:cNvPr id="39" name="Text 33"/>
          <p:cNvSpPr/>
          <p:nvPr/>
        </p:nvSpPr>
        <p:spPr>
          <a:xfrm>
            <a:off x="214313" y="3193256"/>
            <a:ext cx="825298"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lakeFS 4-Phase</a:t>
            </a:r>
            <a:endParaRPr lang="en-US" sz="732" dirty="0"/>
          </a:p>
        </p:txBody>
      </p:sp>
      <p:sp>
        <p:nvSpPr>
          <p:cNvPr id="40" name="Shape 34"/>
          <p:cNvSpPr/>
          <p:nvPr/>
        </p:nvSpPr>
        <p:spPr>
          <a:xfrm>
            <a:off x="1068186" y="3193256"/>
            <a:ext cx="819076" cy="207169"/>
          </a:xfrm>
          <a:prstGeom prst="rect">
            <a:avLst/>
          </a:prstGeom>
          <a:solidFill>
            <a:srgbClr val="3498DB">
              <a:alpha val="10000"/>
            </a:srgbClr>
          </a:solidFill>
          <a:ln w="99">
            <a:solidFill>
              <a:srgbClr val="3498DB"/>
            </a:solidFill>
            <a:prstDash val="solid"/>
          </a:ln>
        </p:spPr>
      </p:sp>
      <p:sp>
        <p:nvSpPr>
          <p:cNvPr id="41" name="Text 35"/>
          <p:cNvSpPr/>
          <p:nvPr/>
        </p:nvSpPr>
        <p:spPr>
          <a:xfrm>
            <a:off x="1068186" y="3193256"/>
            <a:ext cx="819076"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DAMA-DMBOK</a:t>
            </a:r>
            <a:endParaRPr lang="en-US" sz="732" dirty="0"/>
          </a:p>
        </p:txBody>
      </p:sp>
      <p:sp>
        <p:nvSpPr>
          <p:cNvPr id="42" name="Shape 36"/>
          <p:cNvSpPr/>
          <p:nvPr/>
        </p:nvSpPr>
        <p:spPr>
          <a:xfrm>
            <a:off x="1915837" y="3193256"/>
            <a:ext cx="774678" cy="207169"/>
          </a:xfrm>
          <a:prstGeom prst="rect">
            <a:avLst/>
          </a:prstGeom>
          <a:solidFill>
            <a:srgbClr val="3498DB">
              <a:alpha val="10000"/>
            </a:srgbClr>
          </a:solidFill>
          <a:ln w="99">
            <a:solidFill>
              <a:srgbClr val="3498DB"/>
            </a:solidFill>
            <a:prstDash val="solid"/>
          </a:ln>
        </p:spPr>
      </p:sp>
      <p:sp>
        <p:nvSpPr>
          <p:cNvPr id="43" name="Text 37"/>
          <p:cNvSpPr/>
          <p:nvPr/>
        </p:nvSpPr>
        <p:spPr>
          <a:xfrm>
            <a:off x="1915837" y="3193256"/>
            <a:ext cx="774678" cy="207169"/>
          </a:xfrm>
          <a:prstGeom prst="rect">
            <a:avLst/>
          </a:prstGeom>
          <a:noFill/>
          <a:ln/>
        </p:spPr>
        <p:txBody>
          <a:bodyPr wrap="none" lIns="68072" tIns="25527" rIns="68072" bIns="25527" rtlCol="0" anchor="ctr">
            <a:spAutoFit/>
          </a:bodyPr>
          <a:lstStyle/>
          <a:p>
            <a:pPr marL="0" indent="0">
              <a:buNone/>
            </a:pPr>
            <a:r>
              <a:rPr lang="en-US" sz="732" dirty="0">
                <a:solidFill>
                  <a:srgbClr val="2C3E50"/>
                </a:solidFill>
                <a:latin typeface="Noto Sans" pitchFamily="34" charset="0"/>
                <a:ea typeface="Noto Sans" pitchFamily="34" charset="-122"/>
                <a:cs typeface="Noto Sans" pitchFamily="34" charset="-120"/>
              </a:rPr>
              <a:t>NIST Big Data</a:t>
            </a:r>
            <a:endParaRPr lang="en-US" sz="732" dirty="0"/>
          </a:p>
        </p:txBody>
      </p:sp>
      <p:sp>
        <p:nvSpPr>
          <p:cNvPr id="44" name="Shape 38"/>
          <p:cNvSpPr/>
          <p:nvPr/>
        </p:nvSpPr>
        <p:spPr>
          <a:xfrm>
            <a:off x="214313" y="3536156"/>
            <a:ext cx="4286250" cy="1014413"/>
          </a:xfrm>
          <a:prstGeom prst="rect">
            <a:avLst/>
          </a:prstGeom>
          <a:solidFill>
            <a:srgbClr val="E74C3C">
              <a:alpha val="10000"/>
            </a:srgbClr>
          </a:solidFill>
          <a:ln/>
        </p:spPr>
      </p:sp>
      <p:sp>
        <p:nvSpPr>
          <p:cNvPr id="45" name="Shape 39"/>
          <p:cNvSpPr/>
          <p:nvPr/>
        </p:nvSpPr>
        <p:spPr>
          <a:xfrm>
            <a:off x="214313" y="3536156"/>
            <a:ext cx="28575" cy="1014413"/>
          </a:xfrm>
          <a:prstGeom prst="rect">
            <a:avLst/>
          </a:prstGeom>
          <a:solidFill>
            <a:srgbClr val="E74C3C"/>
          </a:solidFill>
          <a:ln/>
        </p:spPr>
      </p:sp>
      <p:sp>
        <p:nvSpPr>
          <p:cNvPr id="46" name="Text 40"/>
          <p:cNvSpPr/>
          <p:nvPr/>
        </p:nvSpPr>
        <p:spPr>
          <a:xfrm>
            <a:off x="285750" y="3607594"/>
            <a:ext cx="4143375" cy="192881"/>
          </a:xfrm>
          <a:prstGeom prst="rect">
            <a:avLst/>
          </a:prstGeom>
          <a:noFill/>
          <a:ln/>
        </p:spPr>
        <p:txBody>
          <a:bodyPr wrap="none" lIns="0" tIns="0" rIns="0" bIns="0" rtlCol="0" anchor="ctr">
            <a:spAutoFit/>
          </a:bodyPr>
          <a:lstStyle/>
          <a:p>
            <a:pPr marL="0" indent="0">
              <a:buNone/>
            </a:pPr>
            <a:r>
              <a:rPr lang="en-US" sz="942" b="1" dirty="0">
                <a:solidFill>
                  <a:srgbClr val="2C3E50"/>
                </a:solidFill>
                <a:latin typeface="Noto Sans" pitchFamily="34" charset="0"/>
                <a:ea typeface="Noto Sans" pitchFamily="34" charset="-122"/>
                <a:cs typeface="Noto Sans" pitchFamily="34" charset="-120"/>
              </a:rPr>
              <a:t>Key Differences</a:t>
            </a:r>
            <a:endParaRPr lang="en-US" sz="942" dirty="0"/>
          </a:p>
        </p:txBody>
      </p:sp>
      <p:sp>
        <p:nvSpPr>
          <p:cNvPr id="47" name="Text 41"/>
          <p:cNvSpPr/>
          <p:nvPr/>
        </p:nvSpPr>
        <p:spPr>
          <a:xfrm>
            <a:off x="285750" y="3857625"/>
            <a:ext cx="414337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Harvard model emphasizes analytical stages</a:t>
            </a:r>
            <a:endParaRPr lang="en-US" sz="837" dirty="0"/>
          </a:p>
        </p:txBody>
      </p:sp>
      <p:sp>
        <p:nvSpPr>
          <p:cNvPr id="48" name="Text 42"/>
          <p:cNvSpPr/>
          <p:nvPr/>
        </p:nvSpPr>
        <p:spPr>
          <a:xfrm>
            <a:off x="285750" y="4064794"/>
            <a:ext cx="414337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IBM model focuses on operational lifecycle</a:t>
            </a:r>
            <a:endParaRPr lang="en-US" sz="837" dirty="0"/>
          </a:p>
        </p:txBody>
      </p:sp>
      <p:sp>
        <p:nvSpPr>
          <p:cNvPr id="49" name="Text 43"/>
          <p:cNvSpPr/>
          <p:nvPr/>
        </p:nvSpPr>
        <p:spPr>
          <a:xfrm>
            <a:off x="285750" y="4271963"/>
            <a:ext cx="4143375"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All models share core stages: creation, storage, usage, disposal</a:t>
            </a:r>
            <a:endParaRPr lang="en-US" sz="837" dirty="0"/>
          </a:p>
        </p:txBody>
      </p:sp>
      <p:sp>
        <p:nvSpPr>
          <p:cNvPr id="51" name="Text 44"/>
          <p:cNvSpPr/>
          <p:nvPr/>
        </p:nvSpPr>
        <p:spPr>
          <a:xfrm>
            <a:off x="5549438" y="4025503"/>
            <a:ext cx="2474221"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Harvard Business School 8-Step Data Lifecycle Model</a:t>
            </a:r>
            <a:endParaRPr lang="en-US" sz="732" dirty="0"/>
          </a:p>
        </p:txBody>
      </p:sp>
      <p:sp>
        <p:nvSpPr>
          <p:cNvPr id="52" name="Text 45"/>
          <p:cNvSpPr/>
          <p:nvPr/>
        </p:nvSpPr>
        <p:spPr>
          <a:xfrm>
            <a:off x="214313" y="4757738"/>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7 </a:t>
            </a:r>
            <a:endParaRPr lang="en-US" sz="837" dirty="0"/>
          </a:p>
        </p:txBody>
      </p:sp>
      <p:graphicFrame>
        <p:nvGraphicFramePr>
          <p:cNvPr id="53" name="Table 52">
            <a:extLst>
              <a:ext uri="{FF2B5EF4-FFF2-40B4-BE49-F238E27FC236}">
                <a16:creationId xmlns:a16="http://schemas.microsoft.com/office/drawing/2014/main" id="{F3AACBCC-37FD-7490-EE5A-6D9057D15323}"/>
              </a:ext>
            </a:extLst>
          </p:cNvPr>
          <p:cNvGraphicFramePr>
            <a:graphicFrameLocks noGrp="1"/>
          </p:cNvGraphicFramePr>
          <p:nvPr>
            <p:extLst>
              <p:ext uri="{D42A27DB-BD31-4B8C-83A1-F6EECF244321}">
                <p14:modId xmlns:p14="http://schemas.microsoft.com/office/powerpoint/2010/main" val="4009984412"/>
              </p:ext>
            </p:extLst>
          </p:nvPr>
        </p:nvGraphicFramePr>
        <p:xfrm>
          <a:off x="5126311" y="308372"/>
          <a:ext cx="3589064" cy="4135042"/>
        </p:xfrm>
        <a:graphic>
          <a:graphicData uri="http://schemas.openxmlformats.org/drawingml/2006/table">
            <a:tbl>
              <a:tblPr>
                <a:tableStyleId>{5C22544A-7EE6-4342-B048-85BDC9FD1C3A}</a:tableStyleId>
              </a:tblPr>
              <a:tblGrid>
                <a:gridCol w="897266">
                  <a:extLst>
                    <a:ext uri="{9D8B030D-6E8A-4147-A177-3AD203B41FA5}">
                      <a16:colId xmlns:a16="http://schemas.microsoft.com/office/drawing/2014/main" val="3717701266"/>
                    </a:ext>
                  </a:extLst>
                </a:gridCol>
                <a:gridCol w="897266">
                  <a:extLst>
                    <a:ext uri="{9D8B030D-6E8A-4147-A177-3AD203B41FA5}">
                      <a16:colId xmlns:a16="http://schemas.microsoft.com/office/drawing/2014/main" val="2867827215"/>
                    </a:ext>
                  </a:extLst>
                </a:gridCol>
                <a:gridCol w="897266">
                  <a:extLst>
                    <a:ext uri="{9D8B030D-6E8A-4147-A177-3AD203B41FA5}">
                      <a16:colId xmlns:a16="http://schemas.microsoft.com/office/drawing/2014/main" val="8658326"/>
                    </a:ext>
                  </a:extLst>
                </a:gridCol>
                <a:gridCol w="897266">
                  <a:extLst>
                    <a:ext uri="{9D8B030D-6E8A-4147-A177-3AD203B41FA5}">
                      <a16:colId xmlns:a16="http://schemas.microsoft.com/office/drawing/2014/main" val="2948406320"/>
                    </a:ext>
                  </a:extLst>
                </a:gridCol>
              </a:tblGrid>
              <a:tr h="646186">
                <a:tc>
                  <a:txBody>
                    <a:bodyPr/>
                    <a:lstStyle/>
                    <a:p>
                      <a:pPr algn="ctr" fontAlgn="ctr">
                        <a:buNone/>
                      </a:pPr>
                      <a:r>
                        <a:rPr lang="en-IN" sz="800" b="1" u="none" strike="noStrike" dirty="0">
                          <a:effectLst/>
                        </a:rPr>
                        <a:t>Aspect</a:t>
                      </a:r>
                      <a:endParaRPr lang="en-IN" sz="800" b="1" i="0" u="none" strike="noStrike" dirty="0">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800" b="1" u="none" strike="noStrike" dirty="0">
                          <a:effectLst/>
                        </a:rPr>
                        <a:t>Harvard 8-Step Model</a:t>
                      </a:r>
                      <a:endParaRPr lang="en-IN" sz="800" b="1" i="0" u="none" strike="noStrike" dirty="0">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IN" sz="800" b="1" u="none" strike="noStrike" dirty="0">
                          <a:effectLst/>
                        </a:rPr>
                        <a:t>IBM 5-Phase Model</a:t>
                      </a:r>
                      <a:endParaRPr lang="en-IN" sz="800" b="1" i="0" u="none" strike="noStrike" dirty="0">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buNone/>
                      </a:pPr>
                      <a:r>
                        <a:rPr lang="en-US" sz="800" b="1" u="none" strike="noStrike" dirty="0">
                          <a:effectLst/>
                        </a:rPr>
                        <a:t>Alternative Frameworks (</a:t>
                      </a:r>
                      <a:r>
                        <a:rPr lang="en-US" sz="800" b="1" u="none" strike="noStrike" dirty="0" err="1">
                          <a:effectLst/>
                        </a:rPr>
                        <a:t>lakeFS</a:t>
                      </a:r>
                      <a:r>
                        <a:rPr lang="en-US" sz="800" b="1" u="none" strike="noStrike" dirty="0">
                          <a:effectLst/>
                        </a:rPr>
                        <a:t>, DAMA-DMBOK, NIST Big Data)</a:t>
                      </a:r>
                      <a:endParaRPr lang="en-US" sz="800" b="1" i="0" u="none" strike="noStrike" dirty="0">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8012217"/>
                  </a:ext>
                </a:extLst>
              </a:tr>
              <a:tr h="646186">
                <a:tc>
                  <a:txBody>
                    <a:bodyPr/>
                    <a:lstStyle/>
                    <a:p>
                      <a:pPr algn="l" fontAlgn="ctr">
                        <a:buNone/>
                      </a:pPr>
                      <a:r>
                        <a:rPr lang="en-IN" sz="800" u="none" strike="noStrike" dirty="0">
                          <a:effectLst/>
                        </a:rPr>
                        <a:t>Focus</a:t>
                      </a:r>
                      <a:endParaRPr lang="en-IN" sz="800" b="1" i="0" u="none" strike="noStrike" dirty="0">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IN" sz="800" u="none" strike="noStrike">
                          <a:effectLst/>
                        </a:rPr>
                        <a:t>Comprehensive, research &amp; analytics oriented</a:t>
                      </a:r>
                      <a:endParaRPr lang="en-IN"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IN" sz="800" u="none" strike="noStrike">
                          <a:effectLst/>
                        </a:rPr>
                        <a:t>Business/operations oriented</a:t>
                      </a:r>
                      <a:endParaRPr lang="en-IN"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800" u="none" strike="noStrike">
                          <a:effectLst/>
                        </a:rPr>
                        <a:t>Vary: standards, big data practices, metadata emphasis</a:t>
                      </a:r>
                      <a:endParaRPr lang="en-US"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6767146"/>
                  </a:ext>
                </a:extLst>
              </a:tr>
              <a:tr h="1033075">
                <a:tc>
                  <a:txBody>
                    <a:bodyPr/>
                    <a:lstStyle/>
                    <a:p>
                      <a:pPr algn="l" fontAlgn="ctr">
                        <a:buNone/>
                      </a:pPr>
                      <a:r>
                        <a:rPr lang="en-IN" sz="800" u="none" strike="noStrike">
                          <a:effectLst/>
                        </a:rPr>
                        <a:t>Phases/Steps</a:t>
                      </a:r>
                      <a:endParaRPr lang="en-IN" sz="800" b="1"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IN" sz="800" u="none" strike="noStrike" dirty="0">
                          <a:effectLst/>
                        </a:rPr>
                        <a:t>1. Generation</a:t>
                      </a:r>
                      <a:br>
                        <a:rPr lang="en-IN" sz="800" u="none" strike="noStrike" dirty="0">
                          <a:effectLst/>
                        </a:rPr>
                      </a:br>
                      <a:r>
                        <a:rPr lang="en-IN" sz="800" u="none" strike="noStrike" dirty="0">
                          <a:effectLst/>
                        </a:rPr>
                        <a:t> 2. Collection </a:t>
                      </a:r>
                      <a:br>
                        <a:rPr lang="en-IN" sz="800" u="none" strike="noStrike" dirty="0">
                          <a:effectLst/>
                        </a:rPr>
                      </a:br>
                      <a:r>
                        <a:rPr lang="en-IN" sz="800" u="none" strike="noStrike" dirty="0">
                          <a:effectLst/>
                        </a:rPr>
                        <a:t>3. Processing </a:t>
                      </a:r>
                      <a:br>
                        <a:rPr lang="en-IN" sz="800" u="none" strike="noStrike" dirty="0">
                          <a:effectLst/>
                        </a:rPr>
                      </a:br>
                      <a:r>
                        <a:rPr lang="en-IN" sz="800" u="none" strike="noStrike" dirty="0">
                          <a:effectLst/>
                        </a:rPr>
                        <a:t>4. Storage </a:t>
                      </a:r>
                      <a:br>
                        <a:rPr lang="en-IN" sz="800" u="none" strike="noStrike" dirty="0">
                          <a:effectLst/>
                        </a:rPr>
                      </a:br>
                      <a:r>
                        <a:rPr lang="en-IN" sz="800" u="none" strike="noStrike" dirty="0">
                          <a:effectLst/>
                        </a:rPr>
                        <a:t>5. Management </a:t>
                      </a:r>
                      <a:br>
                        <a:rPr lang="en-IN" sz="800" u="none" strike="noStrike" dirty="0">
                          <a:effectLst/>
                        </a:rPr>
                      </a:br>
                      <a:r>
                        <a:rPr lang="en-IN" sz="800" u="none" strike="noStrike" dirty="0">
                          <a:effectLst/>
                        </a:rPr>
                        <a:t>6. Analysis </a:t>
                      </a:r>
                      <a:br>
                        <a:rPr lang="en-IN" sz="800" u="none" strike="noStrike" dirty="0">
                          <a:effectLst/>
                        </a:rPr>
                      </a:br>
                      <a:r>
                        <a:rPr lang="en-IN" sz="800" u="none" strike="noStrike" dirty="0">
                          <a:effectLst/>
                        </a:rPr>
                        <a:t>7. Visualization </a:t>
                      </a:r>
                      <a:br>
                        <a:rPr lang="en-IN" sz="800" u="none" strike="noStrike" dirty="0">
                          <a:effectLst/>
                        </a:rPr>
                      </a:br>
                      <a:r>
                        <a:rPr lang="en-IN" sz="800" u="none" strike="noStrike" dirty="0">
                          <a:effectLst/>
                        </a:rPr>
                        <a:t>8. Interpretation</a:t>
                      </a:r>
                      <a:endParaRPr lang="en-IN" sz="800" b="0" i="0" u="none" strike="noStrike" dirty="0">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IN" sz="800" u="none" strike="noStrike" dirty="0">
                          <a:effectLst/>
                        </a:rPr>
                        <a:t>1. Creation</a:t>
                      </a:r>
                      <a:br>
                        <a:rPr lang="en-IN" sz="800" u="none" strike="noStrike" dirty="0">
                          <a:effectLst/>
                        </a:rPr>
                      </a:br>
                      <a:r>
                        <a:rPr lang="en-IN" sz="800" u="none" strike="noStrike" dirty="0">
                          <a:effectLst/>
                        </a:rPr>
                        <a:t> 2. Storage </a:t>
                      </a:r>
                      <a:br>
                        <a:rPr lang="en-IN" sz="800" u="none" strike="noStrike" dirty="0">
                          <a:effectLst/>
                        </a:rPr>
                      </a:br>
                      <a:r>
                        <a:rPr lang="en-IN" sz="800" u="none" strike="noStrike" dirty="0">
                          <a:effectLst/>
                        </a:rPr>
                        <a:t>3. Usage </a:t>
                      </a:r>
                      <a:br>
                        <a:rPr lang="en-IN" sz="800" u="none" strike="noStrike" dirty="0">
                          <a:effectLst/>
                        </a:rPr>
                      </a:br>
                      <a:r>
                        <a:rPr lang="en-IN" sz="800" u="none" strike="noStrike" dirty="0">
                          <a:effectLst/>
                        </a:rPr>
                        <a:t>4. Archival</a:t>
                      </a:r>
                      <a:br>
                        <a:rPr lang="en-IN" sz="800" u="none" strike="noStrike" dirty="0">
                          <a:effectLst/>
                        </a:rPr>
                      </a:br>
                      <a:r>
                        <a:rPr lang="en-IN" sz="800" u="none" strike="noStrike" dirty="0">
                          <a:effectLst/>
                        </a:rPr>
                        <a:t>5. Deletion</a:t>
                      </a:r>
                      <a:endParaRPr lang="en-IN" sz="800" b="0" i="0" u="none" strike="noStrike" dirty="0">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800" u="none" strike="noStrike">
                          <a:effectLst/>
                        </a:rPr>
                        <a:t>Typically: Create → Store → Use → Dispose (with extensions for governance, metadata, quality)</a:t>
                      </a:r>
                      <a:endParaRPr lang="en-US"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5857779"/>
                  </a:ext>
                </a:extLst>
              </a:tr>
              <a:tr h="646186">
                <a:tc>
                  <a:txBody>
                    <a:bodyPr/>
                    <a:lstStyle/>
                    <a:p>
                      <a:pPr algn="l" fontAlgn="ctr">
                        <a:buNone/>
                      </a:pPr>
                      <a:r>
                        <a:rPr lang="en-IN" sz="800" u="none" strike="noStrike" dirty="0">
                          <a:effectLst/>
                        </a:rPr>
                        <a:t>Strengths</a:t>
                      </a:r>
                      <a:endParaRPr lang="en-IN" sz="800" b="1" i="0" u="none" strike="noStrike" dirty="0">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800" u="none" strike="noStrike">
                          <a:effectLst/>
                        </a:rPr>
                        <a:t>Rich detail on analytics, insights, and decision-making</a:t>
                      </a:r>
                      <a:endParaRPr lang="en-US"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800" u="none" strike="noStrike">
                          <a:effectLst/>
                        </a:rPr>
                        <a:t>Streamlined, easier to implement in business operations</a:t>
                      </a:r>
                      <a:endParaRPr lang="en-US"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800" u="none" strike="noStrike">
                          <a:effectLst/>
                        </a:rPr>
                        <a:t>Provide flexibility and industry-specific best practices</a:t>
                      </a:r>
                      <a:endParaRPr lang="en-US"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9503793"/>
                  </a:ext>
                </a:extLst>
              </a:tr>
              <a:tr h="646186">
                <a:tc>
                  <a:txBody>
                    <a:bodyPr/>
                    <a:lstStyle/>
                    <a:p>
                      <a:pPr algn="l" fontAlgn="ctr">
                        <a:buNone/>
                      </a:pPr>
                      <a:r>
                        <a:rPr lang="en-IN" sz="800" u="none" strike="noStrike" dirty="0">
                          <a:effectLst/>
                        </a:rPr>
                        <a:t>Best For</a:t>
                      </a:r>
                      <a:endParaRPr lang="en-IN" sz="800" b="1" i="0" u="none" strike="noStrike" dirty="0">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800" u="none" strike="noStrike">
                          <a:effectLst/>
                        </a:rPr>
                        <a:t>Organizations with strong data science / research focus</a:t>
                      </a:r>
                      <a:endParaRPr lang="en-US"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800" u="none" strike="noStrike">
                          <a:effectLst/>
                        </a:rPr>
                        <a:t>Enterprises focused on operational efficiency and compliance</a:t>
                      </a:r>
                      <a:endParaRPr lang="en-US"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800" u="none" strike="noStrike">
                          <a:effectLst/>
                        </a:rPr>
                        <a:t>Firms needing standard frameworks or handling big data</a:t>
                      </a:r>
                      <a:endParaRPr lang="en-US"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3446634"/>
                  </a:ext>
                </a:extLst>
              </a:tr>
              <a:tr h="517223">
                <a:tc>
                  <a:txBody>
                    <a:bodyPr/>
                    <a:lstStyle/>
                    <a:p>
                      <a:pPr algn="l" fontAlgn="ctr">
                        <a:buNone/>
                      </a:pPr>
                      <a:r>
                        <a:rPr lang="en-IN" sz="800" u="none" strike="noStrike">
                          <a:effectLst/>
                        </a:rPr>
                        <a:t>Key Limitation</a:t>
                      </a:r>
                      <a:endParaRPr lang="en-IN" sz="800" b="1"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800" u="none" strike="noStrike">
                          <a:effectLst/>
                        </a:rPr>
                        <a:t>More complex, requires advanced capabilities</a:t>
                      </a:r>
                      <a:endParaRPr lang="en-US"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800" u="none" strike="noStrike">
                          <a:effectLst/>
                        </a:rPr>
                        <a:t>Less detail on advanced analytics stages</a:t>
                      </a:r>
                      <a:endParaRPr lang="en-US" sz="800" b="0" i="0" u="none" strike="noStrike">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buNone/>
                      </a:pPr>
                      <a:r>
                        <a:rPr lang="en-US" sz="800" u="none" strike="noStrike" dirty="0">
                          <a:effectLst/>
                        </a:rPr>
                        <a:t>Sometimes too generic or broad</a:t>
                      </a:r>
                      <a:endParaRPr lang="en-US" sz="800" b="0" i="0" u="none" strike="noStrike" dirty="0">
                        <a:solidFill>
                          <a:srgbClr val="000000"/>
                        </a:solidFill>
                        <a:effectLst/>
                        <a:latin typeface="Calibri" panose="020F0502020204030204" pitchFamily="34" charset="0"/>
                      </a:endParaRPr>
                    </a:p>
                  </a:txBody>
                  <a:tcPr marL="1620" marR="1620" marT="1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15568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85750" y="285750"/>
            <a:ext cx="8572500"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Phase 1: Data Creation/Generation</a:t>
            </a:r>
            <a:endParaRPr lang="en-US" sz="2025" dirty="0"/>
          </a:p>
        </p:txBody>
      </p:sp>
      <p:pic>
        <p:nvPicPr>
          <p:cNvPr id="4" name="Image 1" descr="preencoded.png"/>
          <p:cNvPicPr>
            <a:picLocks noChangeAspect="1"/>
          </p:cNvPicPr>
          <p:nvPr/>
        </p:nvPicPr>
        <p:blipFill>
          <a:blip r:embed="rId4"/>
          <a:stretch>
            <a:fillRect/>
          </a:stretch>
        </p:blipFill>
        <p:spPr>
          <a:xfrm>
            <a:off x="285750" y="857250"/>
            <a:ext cx="150019" cy="171450"/>
          </a:xfrm>
          <a:prstGeom prst="rect">
            <a:avLst/>
          </a:prstGeom>
        </p:spPr>
      </p:pic>
      <p:sp>
        <p:nvSpPr>
          <p:cNvPr id="5" name="Text 1"/>
          <p:cNvSpPr/>
          <p:nvPr/>
        </p:nvSpPr>
        <p:spPr>
          <a:xfrm>
            <a:off x="507206" y="814388"/>
            <a:ext cx="1073962"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Data Sources </a:t>
            </a:r>
            <a:endParaRPr lang="en-US" sz="1350" dirty="0"/>
          </a:p>
        </p:txBody>
      </p:sp>
      <p:sp>
        <p:nvSpPr>
          <p:cNvPr id="6" name="Shape 2"/>
          <p:cNvSpPr/>
          <p:nvPr/>
        </p:nvSpPr>
        <p:spPr>
          <a:xfrm>
            <a:off x="285750" y="1143000"/>
            <a:ext cx="865482" cy="257175"/>
          </a:xfrm>
          <a:prstGeom prst="rect">
            <a:avLst/>
          </a:prstGeom>
          <a:solidFill>
            <a:srgbClr val="3498DB">
              <a:alpha val="10000"/>
            </a:srgbClr>
          </a:solidFill>
          <a:ln/>
        </p:spPr>
      </p:sp>
      <p:pic>
        <p:nvPicPr>
          <p:cNvPr id="7" name="Image 2" descr="preencoded.png"/>
          <p:cNvPicPr>
            <a:picLocks noChangeAspect="1"/>
          </p:cNvPicPr>
          <p:nvPr/>
        </p:nvPicPr>
        <p:blipFill>
          <a:blip r:embed="rId5"/>
          <a:stretch>
            <a:fillRect/>
          </a:stretch>
        </p:blipFill>
        <p:spPr>
          <a:xfrm>
            <a:off x="371475" y="1214438"/>
            <a:ext cx="114300" cy="114300"/>
          </a:xfrm>
          <a:prstGeom prst="rect">
            <a:avLst/>
          </a:prstGeom>
        </p:spPr>
      </p:pic>
      <p:sp>
        <p:nvSpPr>
          <p:cNvPr id="8" name="Text 3"/>
          <p:cNvSpPr/>
          <p:nvPr/>
        </p:nvSpPr>
        <p:spPr>
          <a:xfrm>
            <a:off x="528638" y="1185863"/>
            <a:ext cx="536870"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Web Apps</a:t>
            </a:r>
            <a:endParaRPr lang="en-US" sz="837" dirty="0"/>
          </a:p>
        </p:txBody>
      </p:sp>
      <p:sp>
        <p:nvSpPr>
          <p:cNvPr id="9" name="Shape 4"/>
          <p:cNvSpPr/>
          <p:nvPr/>
        </p:nvSpPr>
        <p:spPr>
          <a:xfrm>
            <a:off x="1208382" y="1143000"/>
            <a:ext cx="666601" cy="257175"/>
          </a:xfrm>
          <a:prstGeom prst="rect">
            <a:avLst/>
          </a:prstGeom>
          <a:solidFill>
            <a:srgbClr val="3498DB">
              <a:alpha val="10000"/>
            </a:srgbClr>
          </a:solidFill>
          <a:ln/>
        </p:spPr>
      </p:sp>
      <p:pic>
        <p:nvPicPr>
          <p:cNvPr id="10" name="Image 3" descr="preencoded.png"/>
          <p:cNvPicPr>
            <a:picLocks noChangeAspect="1"/>
          </p:cNvPicPr>
          <p:nvPr/>
        </p:nvPicPr>
        <p:blipFill>
          <a:blip r:embed="rId6"/>
          <a:stretch>
            <a:fillRect/>
          </a:stretch>
        </p:blipFill>
        <p:spPr>
          <a:xfrm>
            <a:off x="1294107" y="1214438"/>
            <a:ext cx="85725" cy="114300"/>
          </a:xfrm>
          <a:prstGeom prst="rect">
            <a:avLst/>
          </a:prstGeom>
        </p:spPr>
      </p:pic>
      <p:sp>
        <p:nvSpPr>
          <p:cNvPr id="11" name="Text 5"/>
          <p:cNvSpPr/>
          <p:nvPr/>
        </p:nvSpPr>
        <p:spPr>
          <a:xfrm>
            <a:off x="1422695" y="1185863"/>
            <a:ext cx="366564"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Mobile</a:t>
            </a:r>
            <a:endParaRPr lang="en-US" sz="837" dirty="0"/>
          </a:p>
        </p:txBody>
      </p:sp>
      <p:sp>
        <p:nvSpPr>
          <p:cNvPr id="12" name="Shape 6"/>
          <p:cNvSpPr/>
          <p:nvPr/>
        </p:nvSpPr>
        <p:spPr>
          <a:xfrm>
            <a:off x="1932133" y="1143000"/>
            <a:ext cx="500063" cy="257175"/>
          </a:xfrm>
          <a:prstGeom prst="rect">
            <a:avLst/>
          </a:prstGeom>
          <a:solidFill>
            <a:srgbClr val="3498DB">
              <a:alpha val="10000"/>
            </a:srgbClr>
          </a:solidFill>
          <a:ln/>
        </p:spPr>
      </p:sp>
      <p:pic>
        <p:nvPicPr>
          <p:cNvPr id="13" name="Image 4" descr="preencoded.png"/>
          <p:cNvPicPr>
            <a:picLocks noChangeAspect="1"/>
          </p:cNvPicPr>
          <p:nvPr/>
        </p:nvPicPr>
        <p:blipFill>
          <a:blip r:embed="rId7"/>
          <a:stretch>
            <a:fillRect/>
          </a:stretch>
        </p:blipFill>
        <p:spPr>
          <a:xfrm>
            <a:off x="2017858" y="1214438"/>
            <a:ext cx="114300" cy="114300"/>
          </a:xfrm>
          <a:prstGeom prst="rect">
            <a:avLst/>
          </a:prstGeom>
        </p:spPr>
      </p:pic>
      <p:sp>
        <p:nvSpPr>
          <p:cNvPr id="14" name="Text 7"/>
          <p:cNvSpPr/>
          <p:nvPr/>
        </p:nvSpPr>
        <p:spPr>
          <a:xfrm>
            <a:off x="2175021" y="1185863"/>
            <a:ext cx="171450"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IoT</a:t>
            </a:r>
            <a:endParaRPr lang="en-US" sz="837" dirty="0"/>
          </a:p>
        </p:txBody>
      </p:sp>
      <p:sp>
        <p:nvSpPr>
          <p:cNvPr id="15" name="Shape 8"/>
          <p:cNvSpPr/>
          <p:nvPr/>
        </p:nvSpPr>
        <p:spPr>
          <a:xfrm>
            <a:off x="2489346" y="1143000"/>
            <a:ext cx="637356" cy="257175"/>
          </a:xfrm>
          <a:prstGeom prst="rect">
            <a:avLst/>
          </a:prstGeom>
          <a:solidFill>
            <a:srgbClr val="3498DB">
              <a:alpha val="10000"/>
            </a:srgbClr>
          </a:solidFill>
          <a:ln/>
        </p:spPr>
      </p:sp>
      <p:pic>
        <p:nvPicPr>
          <p:cNvPr id="16" name="Image 5" descr="preencoded.png"/>
          <p:cNvPicPr>
            <a:picLocks noChangeAspect="1"/>
          </p:cNvPicPr>
          <p:nvPr/>
        </p:nvPicPr>
        <p:blipFill>
          <a:blip r:embed="rId8"/>
          <a:stretch>
            <a:fillRect/>
          </a:stretch>
        </p:blipFill>
        <p:spPr>
          <a:xfrm>
            <a:off x="2575071" y="1214438"/>
            <a:ext cx="85725" cy="114300"/>
          </a:xfrm>
          <a:prstGeom prst="rect">
            <a:avLst/>
          </a:prstGeom>
        </p:spPr>
      </p:pic>
      <p:sp>
        <p:nvSpPr>
          <p:cNvPr id="17" name="Text 9"/>
          <p:cNvSpPr/>
          <p:nvPr/>
        </p:nvSpPr>
        <p:spPr>
          <a:xfrm>
            <a:off x="2703658" y="1185863"/>
            <a:ext cx="337319"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Forms</a:t>
            </a:r>
            <a:endParaRPr lang="en-US" sz="837" dirty="0"/>
          </a:p>
        </p:txBody>
      </p:sp>
      <p:sp>
        <p:nvSpPr>
          <p:cNvPr id="18" name="Shape 10"/>
          <p:cNvSpPr/>
          <p:nvPr/>
        </p:nvSpPr>
        <p:spPr>
          <a:xfrm>
            <a:off x="3183852" y="1143000"/>
            <a:ext cx="728216" cy="257175"/>
          </a:xfrm>
          <a:prstGeom prst="rect">
            <a:avLst/>
          </a:prstGeom>
          <a:solidFill>
            <a:srgbClr val="3498DB">
              <a:alpha val="10000"/>
            </a:srgbClr>
          </a:solidFill>
          <a:ln/>
        </p:spPr>
      </p:sp>
      <p:pic>
        <p:nvPicPr>
          <p:cNvPr id="19" name="Image 6" descr="preencoded.png"/>
          <p:cNvPicPr>
            <a:picLocks noChangeAspect="1"/>
          </p:cNvPicPr>
          <p:nvPr/>
        </p:nvPicPr>
        <p:blipFill>
          <a:blip r:embed="rId9"/>
          <a:stretch>
            <a:fillRect/>
          </a:stretch>
        </p:blipFill>
        <p:spPr>
          <a:xfrm>
            <a:off x="3269577" y="1214438"/>
            <a:ext cx="100013" cy="114300"/>
          </a:xfrm>
          <a:prstGeom prst="rect">
            <a:avLst/>
          </a:prstGeom>
        </p:spPr>
      </p:pic>
      <p:sp>
        <p:nvSpPr>
          <p:cNvPr id="20" name="Text 11"/>
          <p:cNvSpPr/>
          <p:nvPr/>
        </p:nvSpPr>
        <p:spPr>
          <a:xfrm>
            <a:off x="3412452" y="1185863"/>
            <a:ext cx="413891"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Surveys</a:t>
            </a:r>
            <a:endParaRPr lang="en-US" sz="837" dirty="0"/>
          </a:p>
        </p:txBody>
      </p:sp>
      <p:sp>
        <p:nvSpPr>
          <p:cNvPr id="21" name="Shape 12"/>
          <p:cNvSpPr/>
          <p:nvPr/>
        </p:nvSpPr>
        <p:spPr>
          <a:xfrm>
            <a:off x="285750" y="1457325"/>
            <a:ext cx="883788" cy="257175"/>
          </a:xfrm>
          <a:prstGeom prst="rect">
            <a:avLst/>
          </a:prstGeom>
          <a:solidFill>
            <a:srgbClr val="3498DB">
              <a:alpha val="10000"/>
            </a:srgbClr>
          </a:solidFill>
          <a:ln/>
        </p:spPr>
      </p:sp>
      <p:pic>
        <p:nvPicPr>
          <p:cNvPr id="22" name="Image 7" descr="preencoded.png"/>
          <p:cNvPicPr>
            <a:picLocks noChangeAspect="1"/>
          </p:cNvPicPr>
          <p:nvPr/>
        </p:nvPicPr>
        <p:blipFill>
          <a:blip r:embed="rId10"/>
          <a:stretch>
            <a:fillRect/>
          </a:stretch>
        </p:blipFill>
        <p:spPr>
          <a:xfrm>
            <a:off x="371475" y="1528763"/>
            <a:ext cx="142875" cy="114300"/>
          </a:xfrm>
          <a:prstGeom prst="rect">
            <a:avLst/>
          </a:prstGeom>
        </p:spPr>
      </p:pic>
      <p:sp>
        <p:nvSpPr>
          <p:cNvPr id="23" name="Text 13"/>
          <p:cNvSpPr/>
          <p:nvPr/>
        </p:nvSpPr>
        <p:spPr>
          <a:xfrm>
            <a:off x="557213" y="1500188"/>
            <a:ext cx="526600"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Customer</a:t>
            </a:r>
            <a:endParaRPr lang="en-US" sz="837" dirty="0"/>
          </a:p>
        </p:txBody>
      </p:sp>
      <p:pic>
        <p:nvPicPr>
          <p:cNvPr id="24" name="Image 8" descr="preencoded.png"/>
          <p:cNvPicPr>
            <a:picLocks noChangeAspect="1"/>
          </p:cNvPicPr>
          <p:nvPr/>
        </p:nvPicPr>
        <p:blipFill>
          <a:blip r:embed="rId11"/>
          <a:stretch>
            <a:fillRect/>
          </a:stretch>
        </p:blipFill>
        <p:spPr>
          <a:xfrm>
            <a:off x="285750" y="1921669"/>
            <a:ext cx="214313" cy="171450"/>
          </a:xfrm>
          <a:prstGeom prst="rect">
            <a:avLst/>
          </a:prstGeom>
        </p:spPr>
      </p:pic>
      <p:sp>
        <p:nvSpPr>
          <p:cNvPr id="25" name="Text 14"/>
          <p:cNvSpPr/>
          <p:nvPr/>
        </p:nvSpPr>
        <p:spPr>
          <a:xfrm>
            <a:off x="571500" y="1878806"/>
            <a:ext cx="1616776" cy="257175"/>
          </a:xfrm>
          <a:prstGeom prst="rect">
            <a:avLst/>
          </a:prstGeom>
          <a:noFill/>
          <a:ln/>
        </p:spPr>
        <p:txBody>
          <a:bodyPr wrap="none" lIns="0" tIns="0" rIns="0" bIns="0" rtlCol="0" anchor="ctr">
            <a:spAutoFit/>
          </a:bodyPr>
          <a:lstStyle/>
          <a:p>
            <a:pPr marL="0" indent="0">
              <a:buNone/>
            </a:pPr>
            <a:r>
              <a:rPr lang="en-US" sz="1350" b="1" dirty="0">
                <a:solidFill>
                  <a:srgbClr val="3498DB"/>
                </a:solidFill>
                <a:latin typeface="Noto Sans" pitchFamily="34" charset="0"/>
                <a:ea typeface="Noto Sans" pitchFamily="34" charset="-122"/>
                <a:cs typeface="Noto Sans" pitchFamily="34" charset="-120"/>
              </a:rPr>
              <a:t> Quality vs. Quantity </a:t>
            </a:r>
            <a:endParaRPr lang="en-US" sz="1350" dirty="0"/>
          </a:p>
        </p:txBody>
      </p:sp>
      <p:pic>
        <p:nvPicPr>
          <p:cNvPr id="26" name="Image 9" descr="preencoded.png"/>
          <p:cNvPicPr>
            <a:picLocks noChangeAspect="1"/>
          </p:cNvPicPr>
          <p:nvPr/>
        </p:nvPicPr>
        <p:blipFill>
          <a:blip r:embed="rId12"/>
          <a:stretch>
            <a:fillRect/>
          </a:stretch>
        </p:blipFill>
        <p:spPr>
          <a:xfrm>
            <a:off x="285750" y="2243138"/>
            <a:ext cx="142875" cy="142875"/>
          </a:xfrm>
          <a:prstGeom prst="rect">
            <a:avLst/>
          </a:prstGeom>
        </p:spPr>
      </p:pic>
      <p:sp>
        <p:nvSpPr>
          <p:cNvPr id="27" name="Text 15"/>
          <p:cNvSpPr/>
          <p:nvPr/>
        </p:nvSpPr>
        <p:spPr>
          <a:xfrm>
            <a:off x="500063" y="2207419"/>
            <a:ext cx="3654893"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Not all available data is necessary for business success</a:t>
            </a:r>
            <a:endParaRPr lang="en-US" sz="1046" dirty="0"/>
          </a:p>
        </p:txBody>
      </p:sp>
      <p:pic>
        <p:nvPicPr>
          <p:cNvPr id="28" name="Image 10" descr="preencoded.png"/>
          <p:cNvPicPr>
            <a:picLocks noChangeAspect="1"/>
          </p:cNvPicPr>
          <p:nvPr/>
        </p:nvPicPr>
        <p:blipFill>
          <a:blip r:embed="rId12"/>
          <a:stretch>
            <a:fillRect/>
          </a:stretch>
        </p:blipFill>
        <p:spPr>
          <a:xfrm>
            <a:off x="285750" y="2528888"/>
            <a:ext cx="142875" cy="142875"/>
          </a:xfrm>
          <a:prstGeom prst="rect">
            <a:avLst/>
          </a:prstGeom>
        </p:spPr>
      </p:pic>
      <p:sp>
        <p:nvSpPr>
          <p:cNvPr id="29" name="Text 16"/>
          <p:cNvSpPr/>
          <p:nvPr/>
        </p:nvSpPr>
        <p:spPr>
          <a:xfrm>
            <a:off x="500063" y="2493169"/>
            <a:ext cx="3332001" cy="214313"/>
          </a:xfrm>
          <a:prstGeom prst="rect">
            <a:avLst/>
          </a:prstGeom>
          <a:noFill/>
          <a:ln/>
        </p:spPr>
        <p:txBody>
          <a:bodyPr wrap="none" lIns="0" tIns="0" rIns="0" bIns="0" rtlCol="0" anchor="ctr">
            <a:spAutoFit/>
          </a:bodyPr>
          <a:lstStyle/>
          <a:p>
            <a:pPr marL="0" indent="0">
              <a:buNone/>
            </a:pPr>
            <a:r>
              <a:rPr lang="en-US" sz="1046" dirty="0">
                <a:solidFill>
                  <a:srgbClr val="2C3E50"/>
                </a:solidFill>
                <a:latin typeface="Noto Sans" pitchFamily="34" charset="0"/>
                <a:ea typeface="Noto Sans" pitchFamily="34" charset="-122"/>
                <a:cs typeface="Noto Sans" pitchFamily="34" charset="-120"/>
              </a:rPr>
              <a:t>Evaluate new data based on quality and relevancy</a:t>
            </a:r>
            <a:endParaRPr lang="en-US" sz="1046" dirty="0"/>
          </a:p>
        </p:txBody>
      </p:sp>
      <p:sp>
        <p:nvSpPr>
          <p:cNvPr id="30" name="Shape 17"/>
          <p:cNvSpPr/>
          <p:nvPr/>
        </p:nvSpPr>
        <p:spPr>
          <a:xfrm>
            <a:off x="285750" y="2814638"/>
            <a:ext cx="4179094" cy="1143000"/>
          </a:xfrm>
          <a:prstGeom prst="rect">
            <a:avLst/>
          </a:prstGeom>
          <a:solidFill>
            <a:srgbClr val="E74C3C">
              <a:alpha val="10000"/>
            </a:srgbClr>
          </a:solidFill>
          <a:ln/>
        </p:spPr>
      </p:sp>
      <p:sp>
        <p:nvSpPr>
          <p:cNvPr id="31" name="Shape 18"/>
          <p:cNvSpPr/>
          <p:nvPr/>
        </p:nvSpPr>
        <p:spPr>
          <a:xfrm>
            <a:off x="285750" y="2814638"/>
            <a:ext cx="28575" cy="1143000"/>
          </a:xfrm>
          <a:prstGeom prst="rect">
            <a:avLst/>
          </a:prstGeom>
          <a:solidFill>
            <a:srgbClr val="E74C3C"/>
          </a:solidFill>
          <a:ln/>
        </p:spPr>
      </p:sp>
      <p:sp>
        <p:nvSpPr>
          <p:cNvPr id="32" name="Text 19"/>
          <p:cNvSpPr/>
          <p:nvPr/>
        </p:nvSpPr>
        <p:spPr>
          <a:xfrm>
            <a:off x="371475" y="2900363"/>
            <a:ext cx="4007644"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Collection Best Practices</a:t>
            </a:r>
            <a:endParaRPr lang="en-US" sz="1046" dirty="0"/>
          </a:p>
        </p:txBody>
      </p:sp>
      <p:pic>
        <p:nvPicPr>
          <p:cNvPr id="33" name="Image 11" descr="preencoded.png"/>
          <p:cNvPicPr>
            <a:picLocks noChangeAspect="1"/>
          </p:cNvPicPr>
          <p:nvPr/>
        </p:nvPicPr>
        <p:blipFill>
          <a:blip r:embed="rId13"/>
          <a:stretch>
            <a:fillRect/>
          </a:stretch>
        </p:blipFill>
        <p:spPr>
          <a:xfrm>
            <a:off x="371475" y="3207544"/>
            <a:ext cx="114300" cy="114300"/>
          </a:xfrm>
          <a:prstGeom prst="rect">
            <a:avLst/>
          </a:prstGeom>
        </p:spPr>
      </p:pic>
      <p:sp>
        <p:nvSpPr>
          <p:cNvPr id="34" name="Text 20"/>
          <p:cNvSpPr/>
          <p:nvPr/>
        </p:nvSpPr>
        <p:spPr>
          <a:xfrm>
            <a:off x="542925" y="3186113"/>
            <a:ext cx="2593014"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Define clear data requirements before collection</a:t>
            </a:r>
            <a:endParaRPr lang="en-US" sz="837" dirty="0"/>
          </a:p>
        </p:txBody>
      </p:sp>
      <p:pic>
        <p:nvPicPr>
          <p:cNvPr id="35" name="Image 12" descr="preencoded.png"/>
          <p:cNvPicPr>
            <a:picLocks noChangeAspect="1"/>
          </p:cNvPicPr>
          <p:nvPr/>
        </p:nvPicPr>
        <p:blipFill>
          <a:blip r:embed="rId13"/>
          <a:stretch>
            <a:fillRect/>
          </a:stretch>
        </p:blipFill>
        <p:spPr>
          <a:xfrm>
            <a:off x="371475" y="3436144"/>
            <a:ext cx="114300" cy="114300"/>
          </a:xfrm>
          <a:prstGeom prst="rect">
            <a:avLst/>
          </a:prstGeom>
        </p:spPr>
      </p:pic>
      <p:sp>
        <p:nvSpPr>
          <p:cNvPr id="36" name="Text 21"/>
          <p:cNvSpPr/>
          <p:nvPr/>
        </p:nvSpPr>
        <p:spPr>
          <a:xfrm>
            <a:off x="542925" y="3414713"/>
            <a:ext cx="2044368"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Implement validation at point of entry</a:t>
            </a:r>
            <a:endParaRPr lang="en-US" sz="837" dirty="0"/>
          </a:p>
        </p:txBody>
      </p:sp>
      <p:pic>
        <p:nvPicPr>
          <p:cNvPr id="37" name="Image 13" descr="preencoded.png"/>
          <p:cNvPicPr>
            <a:picLocks noChangeAspect="1"/>
          </p:cNvPicPr>
          <p:nvPr/>
        </p:nvPicPr>
        <p:blipFill>
          <a:blip r:embed="rId13"/>
          <a:stretch>
            <a:fillRect/>
          </a:stretch>
        </p:blipFill>
        <p:spPr>
          <a:xfrm>
            <a:off x="371475" y="3664744"/>
            <a:ext cx="114300" cy="114300"/>
          </a:xfrm>
          <a:prstGeom prst="rect">
            <a:avLst/>
          </a:prstGeom>
        </p:spPr>
      </p:pic>
      <p:sp>
        <p:nvSpPr>
          <p:cNvPr id="38" name="Text 22"/>
          <p:cNvSpPr/>
          <p:nvPr/>
        </p:nvSpPr>
        <p:spPr>
          <a:xfrm>
            <a:off x="542925" y="3643313"/>
            <a:ext cx="2038424"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Document metadata during collection</a:t>
            </a:r>
            <a:endParaRPr lang="en-US" sz="837" dirty="0"/>
          </a:p>
        </p:txBody>
      </p:sp>
      <p:pic>
        <p:nvPicPr>
          <p:cNvPr id="39" name="Image 14" descr="preencoded.png"/>
          <p:cNvPicPr>
            <a:picLocks noChangeAspect="1"/>
          </p:cNvPicPr>
          <p:nvPr/>
        </p:nvPicPr>
        <p:blipFill>
          <a:blip r:embed="rId14"/>
          <a:stretch>
            <a:fillRect/>
          </a:stretch>
        </p:blipFill>
        <p:spPr>
          <a:xfrm>
            <a:off x="5054203" y="1410891"/>
            <a:ext cx="3429000" cy="2571750"/>
          </a:xfrm>
          <a:prstGeom prst="rect">
            <a:avLst/>
          </a:prstGeom>
        </p:spPr>
      </p:pic>
      <p:sp>
        <p:nvSpPr>
          <p:cNvPr id="40" name="Text 23"/>
          <p:cNvSpPr/>
          <p:nvPr/>
        </p:nvSpPr>
        <p:spPr>
          <a:xfrm>
            <a:off x="285750" y="4686300"/>
            <a:ext cx="8572500"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8 </a:t>
            </a:r>
            <a:endParaRPr lang="en-US" sz="837"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214313" y="214313"/>
            <a:ext cx="8715375" cy="385763"/>
          </a:xfrm>
          <a:prstGeom prst="rect">
            <a:avLst/>
          </a:prstGeom>
          <a:noFill/>
          <a:ln/>
        </p:spPr>
        <p:txBody>
          <a:bodyPr wrap="none" lIns="0" tIns="0" rIns="0" bIns="0" rtlCol="0" anchor="ctr">
            <a:spAutoFit/>
          </a:bodyPr>
          <a:lstStyle/>
          <a:p>
            <a:pPr marL="0" indent="0">
              <a:buNone/>
            </a:pPr>
            <a:r>
              <a:rPr lang="en-US" sz="2025" b="1" dirty="0">
                <a:solidFill>
                  <a:srgbClr val="2C3E50"/>
                </a:solidFill>
                <a:latin typeface="Noto Sans" pitchFamily="34" charset="0"/>
                <a:ea typeface="Noto Sans" pitchFamily="34" charset="-122"/>
                <a:cs typeface="Noto Sans" pitchFamily="34" charset="-120"/>
              </a:rPr>
              <a:t>Phase 2: Data Storage</a:t>
            </a:r>
            <a:endParaRPr lang="en-US" sz="2025" dirty="0"/>
          </a:p>
        </p:txBody>
      </p:sp>
      <p:pic>
        <p:nvPicPr>
          <p:cNvPr id="4" name="Image 1" descr="preencoded.png"/>
          <p:cNvPicPr>
            <a:picLocks noChangeAspect="1"/>
          </p:cNvPicPr>
          <p:nvPr/>
        </p:nvPicPr>
        <p:blipFill>
          <a:blip r:embed="rId4"/>
          <a:stretch>
            <a:fillRect/>
          </a:stretch>
        </p:blipFill>
        <p:spPr>
          <a:xfrm>
            <a:off x="214313" y="782241"/>
            <a:ext cx="137517" cy="157163"/>
          </a:xfrm>
          <a:prstGeom prst="rect">
            <a:avLst/>
          </a:prstGeom>
        </p:spPr>
      </p:pic>
      <p:sp>
        <p:nvSpPr>
          <p:cNvPr id="5" name="Text 1"/>
          <p:cNvSpPr/>
          <p:nvPr/>
        </p:nvSpPr>
        <p:spPr>
          <a:xfrm>
            <a:off x="423267" y="742950"/>
            <a:ext cx="2407109"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Storage Types and Technologies </a:t>
            </a:r>
            <a:endParaRPr lang="en-US" sz="1238" dirty="0"/>
          </a:p>
        </p:txBody>
      </p:sp>
      <p:sp>
        <p:nvSpPr>
          <p:cNvPr id="6" name="Shape 2"/>
          <p:cNvSpPr/>
          <p:nvPr/>
        </p:nvSpPr>
        <p:spPr>
          <a:xfrm>
            <a:off x="227456" y="1050131"/>
            <a:ext cx="1049406" cy="257175"/>
          </a:xfrm>
          <a:prstGeom prst="rect">
            <a:avLst/>
          </a:prstGeom>
          <a:solidFill>
            <a:srgbClr val="3498DB">
              <a:alpha val="10000"/>
            </a:srgbClr>
          </a:solidFill>
          <a:ln/>
        </p:spPr>
      </p:sp>
      <p:pic>
        <p:nvPicPr>
          <p:cNvPr id="7" name="Image 2" descr="preencoded.png"/>
          <p:cNvPicPr>
            <a:picLocks noChangeAspect="1"/>
          </p:cNvPicPr>
          <p:nvPr/>
        </p:nvPicPr>
        <p:blipFill>
          <a:blip r:embed="rId5"/>
          <a:stretch>
            <a:fillRect/>
          </a:stretch>
        </p:blipFill>
        <p:spPr>
          <a:xfrm>
            <a:off x="313181" y="1121569"/>
            <a:ext cx="114300" cy="114300"/>
          </a:xfrm>
          <a:prstGeom prst="rect">
            <a:avLst/>
          </a:prstGeom>
        </p:spPr>
      </p:pic>
      <p:sp>
        <p:nvSpPr>
          <p:cNvPr id="8" name="Text 3"/>
          <p:cNvSpPr/>
          <p:nvPr/>
        </p:nvSpPr>
        <p:spPr>
          <a:xfrm>
            <a:off x="470343" y="1092994"/>
            <a:ext cx="720793"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Relational DB</a:t>
            </a:r>
            <a:endParaRPr lang="en-US" sz="837" dirty="0"/>
          </a:p>
        </p:txBody>
      </p:sp>
      <p:sp>
        <p:nvSpPr>
          <p:cNvPr id="9" name="Shape 4"/>
          <p:cNvSpPr/>
          <p:nvPr/>
        </p:nvSpPr>
        <p:spPr>
          <a:xfrm>
            <a:off x="1347155" y="1050131"/>
            <a:ext cx="710859" cy="257175"/>
          </a:xfrm>
          <a:prstGeom prst="rect">
            <a:avLst/>
          </a:prstGeom>
          <a:solidFill>
            <a:srgbClr val="3498DB">
              <a:alpha val="10000"/>
            </a:srgbClr>
          </a:solidFill>
          <a:ln/>
        </p:spPr>
      </p:sp>
      <p:pic>
        <p:nvPicPr>
          <p:cNvPr id="10" name="Image 3" descr="preencoded.png"/>
          <p:cNvPicPr>
            <a:picLocks noChangeAspect="1"/>
          </p:cNvPicPr>
          <p:nvPr/>
        </p:nvPicPr>
        <p:blipFill>
          <a:blip r:embed="rId6"/>
          <a:stretch>
            <a:fillRect/>
          </a:stretch>
        </p:blipFill>
        <p:spPr>
          <a:xfrm>
            <a:off x="1432880" y="1121569"/>
            <a:ext cx="128588" cy="114300"/>
          </a:xfrm>
          <a:prstGeom prst="rect">
            <a:avLst/>
          </a:prstGeom>
        </p:spPr>
      </p:pic>
      <p:sp>
        <p:nvSpPr>
          <p:cNvPr id="11" name="Text 5"/>
          <p:cNvSpPr/>
          <p:nvPr/>
        </p:nvSpPr>
        <p:spPr>
          <a:xfrm>
            <a:off x="1604330" y="1092994"/>
            <a:ext cx="367959"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NoSQL</a:t>
            </a:r>
            <a:endParaRPr lang="en-US" sz="837" dirty="0"/>
          </a:p>
        </p:txBody>
      </p:sp>
      <p:sp>
        <p:nvSpPr>
          <p:cNvPr id="12" name="Shape 6"/>
          <p:cNvSpPr/>
          <p:nvPr/>
        </p:nvSpPr>
        <p:spPr>
          <a:xfrm>
            <a:off x="2128307" y="1050131"/>
            <a:ext cx="929832" cy="257175"/>
          </a:xfrm>
          <a:prstGeom prst="rect">
            <a:avLst/>
          </a:prstGeom>
          <a:solidFill>
            <a:srgbClr val="3498DB">
              <a:alpha val="10000"/>
            </a:srgbClr>
          </a:solidFill>
          <a:ln/>
        </p:spPr>
      </p:sp>
      <p:pic>
        <p:nvPicPr>
          <p:cNvPr id="13" name="Image 4" descr="preencoded.png"/>
          <p:cNvPicPr>
            <a:picLocks noChangeAspect="1"/>
          </p:cNvPicPr>
          <p:nvPr/>
        </p:nvPicPr>
        <p:blipFill>
          <a:blip r:embed="rId7"/>
          <a:stretch>
            <a:fillRect/>
          </a:stretch>
        </p:blipFill>
        <p:spPr>
          <a:xfrm>
            <a:off x="2214032" y="1121569"/>
            <a:ext cx="128588" cy="114300"/>
          </a:xfrm>
          <a:prstGeom prst="rect">
            <a:avLst/>
          </a:prstGeom>
        </p:spPr>
      </p:pic>
      <p:sp>
        <p:nvSpPr>
          <p:cNvPr id="14" name="Text 7"/>
          <p:cNvSpPr/>
          <p:nvPr/>
        </p:nvSpPr>
        <p:spPr>
          <a:xfrm>
            <a:off x="2385482" y="1092994"/>
            <a:ext cx="586932"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Data Lakes</a:t>
            </a:r>
            <a:endParaRPr lang="en-US" sz="837" dirty="0"/>
          </a:p>
        </p:txBody>
      </p:sp>
      <p:sp>
        <p:nvSpPr>
          <p:cNvPr id="15" name="Shape 8"/>
          <p:cNvSpPr/>
          <p:nvPr/>
        </p:nvSpPr>
        <p:spPr>
          <a:xfrm>
            <a:off x="3128432" y="1050131"/>
            <a:ext cx="1301781" cy="257175"/>
          </a:xfrm>
          <a:prstGeom prst="rect">
            <a:avLst/>
          </a:prstGeom>
          <a:solidFill>
            <a:srgbClr val="3498DB">
              <a:alpha val="10000"/>
            </a:srgbClr>
          </a:solidFill>
          <a:ln/>
        </p:spPr>
      </p:sp>
      <p:pic>
        <p:nvPicPr>
          <p:cNvPr id="16" name="Image 5" descr="preencoded.png"/>
          <p:cNvPicPr>
            <a:picLocks noChangeAspect="1"/>
          </p:cNvPicPr>
          <p:nvPr/>
        </p:nvPicPr>
        <p:blipFill>
          <a:blip r:embed="rId8"/>
          <a:stretch>
            <a:fillRect/>
          </a:stretch>
        </p:blipFill>
        <p:spPr>
          <a:xfrm>
            <a:off x="3214157" y="1121569"/>
            <a:ext cx="142875" cy="114300"/>
          </a:xfrm>
          <a:prstGeom prst="rect">
            <a:avLst/>
          </a:prstGeom>
        </p:spPr>
      </p:pic>
      <p:sp>
        <p:nvSpPr>
          <p:cNvPr id="17" name="Text 9"/>
          <p:cNvSpPr/>
          <p:nvPr/>
        </p:nvSpPr>
        <p:spPr>
          <a:xfrm>
            <a:off x="3399895" y="1092994"/>
            <a:ext cx="944594"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Data Warehouses</a:t>
            </a:r>
            <a:endParaRPr lang="en-US" sz="837" dirty="0"/>
          </a:p>
        </p:txBody>
      </p:sp>
      <p:sp>
        <p:nvSpPr>
          <p:cNvPr id="18" name="Shape 10"/>
          <p:cNvSpPr/>
          <p:nvPr/>
        </p:nvSpPr>
        <p:spPr>
          <a:xfrm>
            <a:off x="894978" y="1364456"/>
            <a:ext cx="1115709" cy="257175"/>
          </a:xfrm>
          <a:prstGeom prst="rect">
            <a:avLst/>
          </a:prstGeom>
          <a:solidFill>
            <a:srgbClr val="3498DB">
              <a:alpha val="10000"/>
            </a:srgbClr>
          </a:solidFill>
          <a:ln/>
        </p:spPr>
      </p:sp>
      <p:pic>
        <p:nvPicPr>
          <p:cNvPr id="19" name="Image 6" descr="preencoded.png"/>
          <p:cNvPicPr>
            <a:picLocks noChangeAspect="1"/>
          </p:cNvPicPr>
          <p:nvPr/>
        </p:nvPicPr>
        <p:blipFill>
          <a:blip r:embed="rId9"/>
          <a:stretch>
            <a:fillRect/>
          </a:stretch>
        </p:blipFill>
        <p:spPr>
          <a:xfrm>
            <a:off x="980703" y="1435894"/>
            <a:ext cx="142875" cy="114300"/>
          </a:xfrm>
          <a:prstGeom prst="rect">
            <a:avLst/>
          </a:prstGeom>
        </p:spPr>
      </p:pic>
      <p:sp>
        <p:nvSpPr>
          <p:cNvPr id="20" name="Text 11"/>
          <p:cNvSpPr/>
          <p:nvPr/>
        </p:nvSpPr>
        <p:spPr>
          <a:xfrm>
            <a:off x="1166440" y="1407319"/>
            <a:ext cx="758521"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Cloud Storage</a:t>
            </a:r>
            <a:endParaRPr lang="en-US" sz="837" dirty="0"/>
          </a:p>
        </p:txBody>
      </p:sp>
      <p:sp>
        <p:nvSpPr>
          <p:cNvPr id="21" name="Shape 12"/>
          <p:cNvSpPr/>
          <p:nvPr/>
        </p:nvSpPr>
        <p:spPr>
          <a:xfrm>
            <a:off x="2748502" y="1364456"/>
            <a:ext cx="1014189" cy="257175"/>
          </a:xfrm>
          <a:prstGeom prst="rect">
            <a:avLst/>
          </a:prstGeom>
          <a:solidFill>
            <a:srgbClr val="3498DB">
              <a:alpha val="10000"/>
            </a:srgbClr>
          </a:solidFill>
          <a:ln/>
        </p:spPr>
      </p:sp>
      <p:pic>
        <p:nvPicPr>
          <p:cNvPr id="22" name="Image 7" descr="preencoded.png"/>
          <p:cNvPicPr>
            <a:picLocks noChangeAspect="1"/>
          </p:cNvPicPr>
          <p:nvPr/>
        </p:nvPicPr>
        <p:blipFill>
          <a:blip r:embed="rId10"/>
          <a:stretch>
            <a:fillRect/>
          </a:stretch>
        </p:blipFill>
        <p:spPr>
          <a:xfrm>
            <a:off x="2834227" y="1435894"/>
            <a:ext cx="114300" cy="114300"/>
          </a:xfrm>
          <a:prstGeom prst="rect">
            <a:avLst/>
          </a:prstGeom>
        </p:spPr>
      </p:pic>
      <p:sp>
        <p:nvSpPr>
          <p:cNvPr id="23" name="Text 13"/>
          <p:cNvSpPr/>
          <p:nvPr/>
        </p:nvSpPr>
        <p:spPr>
          <a:xfrm>
            <a:off x="2991390" y="1407319"/>
            <a:ext cx="685577"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 On-Premises</a:t>
            </a:r>
            <a:endParaRPr lang="en-US" sz="837" dirty="0"/>
          </a:p>
        </p:txBody>
      </p:sp>
      <p:sp>
        <p:nvSpPr>
          <p:cNvPr id="24" name="Shape 14"/>
          <p:cNvSpPr/>
          <p:nvPr/>
        </p:nvSpPr>
        <p:spPr>
          <a:xfrm>
            <a:off x="214313" y="1954988"/>
            <a:ext cx="4286250" cy="1276359"/>
          </a:xfrm>
          <a:prstGeom prst="rect">
            <a:avLst/>
          </a:prstGeom>
          <a:solidFill>
            <a:srgbClr val="E74C3C">
              <a:alpha val="10000"/>
            </a:srgbClr>
          </a:solidFill>
          <a:ln/>
        </p:spPr>
      </p:sp>
      <p:sp>
        <p:nvSpPr>
          <p:cNvPr id="25" name="Shape 15"/>
          <p:cNvSpPr/>
          <p:nvPr/>
        </p:nvSpPr>
        <p:spPr>
          <a:xfrm>
            <a:off x="214313" y="1954988"/>
            <a:ext cx="28575" cy="1276359"/>
          </a:xfrm>
          <a:prstGeom prst="rect">
            <a:avLst/>
          </a:prstGeom>
          <a:solidFill>
            <a:srgbClr val="E74C3C"/>
          </a:solidFill>
          <a:ln/>
        </p:spPr>
      </p:sp>
      <p:sp>
        <p:nvSpPr>
          <p:cNvPr id="26" name="Text 16"/>
          <p:cNvSpPr/>
          <p:nvPr/>
        </p:nvSpPr>
        <p:spPr>
          <a:xfrm>
            <a:off x="300038" y="2040713"/>
            <a:ext cx="4114800" cy="214313"/>
          </a:xfrm>
          <a:prstGeom prst="rect">
            <a:avLst/>
          </a:prstGeom>
          <a:noFill/>
          <a:ln/>
        </p:spPr>
        <p:txBody>
          <a:bodyPr wrap="none" lIns="0" tIns="0" rIns="0" bIns="0" rtlCol="0" anchor="ctr">
            <a:spAutoFit/>
          </a:bodyPr>
          <a:lstStyle/>
          <a:p>
            <a:pPr marL="0" indent="0">
              <a:buNone/>
            </a:pPr>
            <a:r>
              <a:rPr lang="en-US" sz="1046" b="1" dirty="0">
                <a:solidFill>
                  <a:srgbClr val="E74C3C"/>
                </a:solidFill>
                <a:latin typeface="Noto Sans" pitchFamily="34" charset="0"/>
                <a:ea typeface="Noto Sans" pitchFamily="34" charset="-122"/>
                <a:cs typeface="Noto Sans" pitchFamily="34" charset="-120"/>
              </a:rPr>
              <a:t>Structured vs. Unstructured Data</a:t>
            </a:r>
            <a:endParaRPr lang="en-US" sz="1046" dirty="0"/>
          </a:p>
        </p:txBody>
      </p:sp>
      <p:sp>
        <p:nvSpPr>
          <p:cNvPr id="27" name="Text 17"/>
          <p:cNvSpPr/>
          <p:nvPr/>
        </p:nvSpPr>
        <p:spPr>
          <a:xfrm>
            <a:off x="300038" y="2326463"/>
            <a:ext cx="2057400" cy="171450"/>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Structured Data</a:t>
            </a:r>
            <a:endParaRPr lang="en-US" sz="837" dirty="0"/>
          </a:p>
        </p:txBody>
      </p:sp>
      <p:sp>
        <p:nvSpPr>
          <p:cNvPr id="28" name="Text 18"/>
          <p:cNvSpPr/>
          <p:nvPr/>
        </p:nvSpPr>
        <p:spPr>
          <a:xfrm>
            <a:off x="300038" y="2533631"/>
            <a:ext cx="2057400" cy="171450"/>
          </a:xfrm>
          <a:prstGeom prst="rect">
            <a:avLst/>
          </a:prstGeom>
          <a:noFill/>
          <a:ln/>
        </p:spPr>
        <p:txBody>
          <a:bodyPr wrap="none" lIns="0" tIns="0" rIns="0" bIns="0" rtlCol="0" anchor="ctr">
            <a:spAutoFit/>
          </a:bodyPr>
          <a:lstStyle/>
          <a:p>
            <a:pPr marL="0" indent="0" algn="l">
              <a:buNone/>
            </a:pPr>
            <a:r>
              <a:rPr lang="en-US" sz="837" dirty="0">
                <a:solidFill>
                  <a:srgbClr val="2C3E50"/>
                </a:solidFill>
                <a:latin typeface="Noto Sans" pitchFamily="34" charset="0"/>
                <a:ea typeface="Noto Sans" pitchFamily="34" charset="-122"/>
                <a:cs typeface="Noto Sans" pitchFamily="34" charset="-120"/>
              </a:rPr>
              <a:t>Organized in relational databases</a:t>
            </a:r>
            <a:endParaRPr lang="en-US" sz="837" dirty="0"/>
          </a:p>
        </p:txBody>
      </p:sp>
      <p:sp>
        <p:nvSpPr>
          <p:cNvPr id="29" name="Text 19"/>
          <p:cNvSpPr/>
          <p:nvPr/>
        </p:nvSpPr>
        <p:spPr>
          <a:xfrm>
            <a:off x="300038" y="2705081"/>
            <a:ext cx="2057400" cy="171450"/>
          </a:xfrm>
          <a:prstGeom prst="rect">
            <a:avLst/>
          </a:prstGeom>
          <a:noFill/>
          <a:ln/>
        </p:spPr>
        <p:txBody>
          <a:bodyPr wrap="none" lIns="0" tIns="0" rIns="0" bIns="0" rtlCol="0" anchor="ctr">
            <a:spAutoFit/>
          </a:bodyPr>
          <a:lstStyle/>
          <a:p>
            <a:pPr marL="0" indent="0" algn="l">
              <a:buNone/>
            </a:pPr>
            <a:r>
              <a:rPr lang="en-US" sz="837" dirty="0">
                <a:solidFill>
                  <a:srgbClr val="2C3E50"/>
                </a:solidFill>
                <a:latin typeface="Noto Sans" pitchFamily="34" charset="0"/>
                <a:ea typeface="Noto Sans" pitchFamily="34" charset="-122"/>
                <a:cs typeface="Noto Sans" pitchFamily="34" charset="-120"/>
              </a:rPr>
              <a:t>Fixed schema and format</a:t>
            </a:r>
            <a:endParaRPr lang="en-US" sz="837" dirty="0"/>
          </a:p>
        </p:txBody>
      </p:sp>
      <p:sp>
        <p:nvSpPr>
          <p:cNvPr id="30" name="Text 20"/>
          <p:cNvSpPr/>
          <p:nvPr/>
        </p:nvSpPr>
        <p:spPr>
          <a:xfrm>
            <a:off x="300038" y="2876531"/>
            <a:ext cx="2057400" cy="171450"/>
          </a:xfrm>
          <a:prstGeom prst="rect">
            <a:avLst/>
          </a:prstGeom>
          <a:noFill/>
          <a:ln/>
        </p:spPr>
        <p:txBody>
          <a:bodyPr wrap="none" lIns="0" tIns="0" rIns="0" bIns="0" rtlCol="0" anchor="ctr">
            <a:spAutoFit/>
          </a:bodyPr>
          <a:lstStyle/>
          <a:p>
            <a:pPr marL="0" indent="0" algn="l">
              <a:buNone/>
            </a:pPr>
            <a:r>
              <a:rPr lang="en-US" sz="837" dirty="0">
                <a:solidFill>
                  <a:srgbClr val="2C3E50"/>
                </a:solidFill>
                <a:latin typeface="Noto Sans" pitchFamily="34" charset="0"/>
                <a:ea typeface="Noto Sans" pitchFamily="34" charset="-122"/>
                <a:cs typeface="Noto Sans" pitchFamily="34" charset="-120"/>
              </a:rPr>
              <a:t>Examples: CRM, ERP data</a:t>
            </a:r>
            <a:endParaRPr lang="en-US" sz="837" dirty="0"/>
          </a:p>
        </p:txBody>
      </p:sp>
      <p:sp>
        <p:nvSpPr>
          <p:cNvPr id="31" name="Text 21"/>
          <p:cNvSpPr/>
          <p:nvPr/>
        </p:nvSpPr>
        <p:spPr>
          <a:xfrm>
            <a:off x="2357438" y="2326463"/>
            <a:ext cx="2057400" cy="171450"/>
          </a:xfrm>
          <a:prstGeom prst="rect">
            <a:avLst/>
          </a:prstGeom>
          <a:noFill/>
          <a:ln/>
        </p:spPr>
        <p:txBody>
          <a:bodyPr wrap="none" lIns="0" tIns="0" rIns="0" bIns="0" rtlCol="0" anchor="ctr">
            <a:spAutoFit/>
          </a:bodyPr>
          <a:lstStyle/>
          <a:p>
            <a:pPr marL="0" indent="0">
              <a:buNone/>
            </a:pPr>
            <a:r>
              <a:rPr lang="en-US" sz="837" b="1" dirty="0">
                <a:solidFill>
                  <a:srgbClr val="2C3E50"/>
                </a:solidFill>
                <a:latin typeface="Noto Sans" pitchFamily="34" charset="0"/>
                <a:ea typeface="Noto Sans" pitchFamily="34" charset="-122"/>
                <a:cs typeface="Noto Sans" pitchFamily="34" charset="-120"/>
              </a:rPr>
              <a:t>Unstructured Data</a:t>
            </a:r>
            <a:endParaRPr lang="en-US" sz="837" dirty="0"/>
          </a:p>
        </p:txBody>
      </p:sp>
      <p:sp>
        <p:nvSpPr>
          <p:cNvPr id="32" name="Text 22"/>
          <p:cNvSpPr/>
          <p:nvPr/>
        </p:nvSpPr>
        <p:spPr>
          <a:xfrm>
            <a:off x="2357438" y="2533631"/>
            <a:ext cx="2057400" cy="171450"/>
          </a:xfrm>
          <a:prstGeom prst="rect">
            <a:avLst/>
          </a:prstGeom>
          <a:noFill/>
          <a:ln/>
        </p:spPr>
        <p:txBody>
          <a:bodyPr wrap="none" lIns="0" tIns="0" rIns="0" bIns="0" rtlCol="0" anchor="ctr">
            <a:spAutoFit/>
          </a:bodyPr>
          <a:lstStyle/>
          <a:p>
            <a:pPr marL="0" indent="0" algn="l">
              <a:buNone/>
            </a:pPr>
            <a:r>
              <a:rPr lang="en-US" sz="837" dirty="0">
                <a:solidFill>
                  <a:srgbClr val="2C3E50"/>
                </a:solidFill>
                <a:latin typeface="Noto Sans" pitchFamily="34" charset="0"/>
                <a:ea typeface="Noto Sans" pitchFamily="34" charset="-122"/>
                <a:cs typeface="Noto Sans" pitchFamily="34" charset="-120"/>
              </a:rPr>
              <a:t>Stored in NoSQL or object storage</a:t>
            </a:r>
            <a:endParaRPr lang="en-US" sz="837" dirty="0"/>
          </a:p>
        </p:txBody>
      </p:sp>
      <p:sp>
        <p:nvSpPr>
          <p:cNvPr id="33" name="Text 23"/>
          <p:cNvSpPr/>
          <p:nvPr/>
        </p:nvSpPr>
        <p:spPr>
          <a:xfrm>
            <a:off x="2357438" y="2705081"/>
            <a:ext cx="2057400" cy="171450"/>
          </a:xfrm>
          <a:prstGeom prst="rect">
            <a:avLst/>
          </a:prstGeom>
          <a:noFill/>
          <a:ln/>
        </p:spPr>
        <p:txBody>
          <a:bodyPr wrap="none" lIns="0" tIns="0" rIns="0" bIns="0" rtlCol="0" anchor="ctr">
            <a:spAutoFit/>
          </a:bodyPr>
          <a:lstStyle/>
          <a:p>
            <a:pPr marL="0" indent="0" algn="l">
              <a:buNone/>
            </a:pPr>
            <a:r>
              <a:rPr lang="en-US" sz="837" dirty="0">
                <a:solidFill>
                  <a:srgbClr val="2C3E50"/>
                </a:solidFill>
                <a:latin typeface="Noto Sans" pitchFamily="34" charset="0"/>
                <a:ea typeface="Noto Sans" pitchFamily="34" charset="-122"/>
                <a:cs typeface="Noto Sans" pitchFamily="34" charset="-120"/>
              </a:rPr>
              <a:t>Flexible schema or no schema</a:t>
            </a:r>
            <a:endParaRPr lang="en-US" sz="837" dirty="0"/>
          </a:p>
        </p:txBody>
      </p:sp>
      <p:sp>
        <p:nvSpPr>
          <p:cNvPr id="34" name="Text 24"/>
          <p:cNvSpPr/>
          <p:nvPr/>
        </p:nvSpPr>
        <p:spPr>
          <a:xfrm>
            <a:off x="2357438" y="2876531"/>
            <a:ext cx="2057400" cy="171450"/>
          </a:xfrm>
          <a:prstGeom prst="rect">
            <a:avLst/>
          </a:prstGeom>
          <a:noFill/>
          <a:ln/>
        </p:spPr>
        <p:txBody>
          <a:bodyPr wrap="none" lIns="0" tIns="0" rIns="0" bIns="0" rtlCol="0" anchor="ctr">
            <a:spAutoFit/>
          </a:bodyPr>
          <a:lstStyle/>
          <a:p>
            <a:pPr marL="0" indent="0" algn="l">
              <a:buNone/>
            </a:pPr>
            <a:r>
              <a:rPr lang="en-US" sz="837" dirty="0">
                <a:solidFill>
                  <a:srgbClr val="2C3E50"/>
                </a:solidFill>
                <a:latin typeface="Noto Sans" pitchFamily="34" charset="0"/>
                <a:ea typeface="Noto Sans" pitchFamily="34" charset="-122"/>
                <a:cs typeface="Noto Sans" pitchFamily="34" charset="-120"/>
              </a:rPr>
              <a:t>Examples: emails, documents, media</a:t>
            </a:r>
            <a:endParaRPr lang="en-US" sz="837" dirty="0"/>
          </a:p>
        </p:txBody>
      </p:sp>
      <p:pic>
        <p:nvPicPr>
          <p:cNvPr id="35" name="Image 8" descr="preencoded.png"/>
          <p:cNvPicPr>
            <a:picLocks noChangeAspect="1"/>
          </p:cNvPicPr>
          <p:nvPr/>
        </p:nvPicPr>
        <p:blipFill>
          <a:blip r:embed="rId11"/>
          <a:stretch>
            <a:fillRect/>
          </a:stretch>
        </p:blipFill>
        <p:spPr>
          <a:xfrm>
            <a:off x="214313" y="3484950"/>
            <a:ext cx="157163" cy="157163"/>
          </a:xfrm>
          <a:prstGeom prst="rect">
            <a:avLst/>
          </a:prstGeom>
        </p:spPr>
      </p:pic>
      <p:sp>
        <p:nvSpPr>
          <p:cNvPr id="36" name="Text 25"/>
          <p:cNvSpPr/>
          <p:nvPr/>
        </p:nvSpPr>
        <p:spPr>
          <a:xfrm>
            <a:off x="442913" y="3445659"/>
            <a:ext cx="1781612" cy="235744"/>
          </a:xfrm>
          <a:prstGeom prst="rect">
            <a:avLst/>
          </a:prstGeom>
          <a:noFill/>
          <a:ln/>
        </p:spPr>
        <p:txBody>
          <a:bodyPr wrap="none" lIns="0" tIns="0" rIns="0" bIns="0" rtlCol="0" anchor="ctr">
            <a:spAutoFit/>
          </a:bodyPr>
          <a:lstStyle/>
          <a:p>
            <a:pPr marL="0" indent="0">
              <a:buNone/>
            </a:pPr>
            <a:r>
              <a:rPr lang="en-US" sz="1238" b="1" dirty="0">
                <a:solidFill>
                  <a:srgbClr val="3498DB"/>
                </a:solidFill>
                <a:latin typeface="Noto Sans" pitchFamily="34" charset="0"/>
                <a:ea typeface="Noto Sans" pitchFamily="34" charset="-122"/>
                <a:cs typeface="Noto Sans" pitchFamily="34" charset="-120"/>
              </a:rPr>
              <a:t> Security and Encryption </a:t>
            </a:r>
            <a:endParaRPr lang="en-US" sz="1238" dirty="0"/>
          </a:p>
        </p:txBody>
      </p:sp>
      <p:pic>
        <p:nvPicPr>
          <p:cNvPr id="37" name="Image 9" descr="preencoded.png"/>
          <p:cNvPicPr>
            <a:picLocks noChangeAspect="1"/>
          </p:cNvPicPr>
          <p:nvPr/>
        </p:nvPicPr>
        <p:blipFill>
          <a:blip r:embed="rId12"/>
          <a:stretch>
            <a:fillRect/>
          </a:stretch>
        </p:blipFill>
        <p:spPr>
          <a:xfrm>
            <a:off x="357188" y="3774272"/>
            <a:ext cx="100013" cy="114300"/>
          </a:xfrm>
          <a:prstGeom prst="rect">
            <a:avLst/>
          </a:prstGeom>
        </p:spPr>
      </p:pic>
      <p:sp>
        <p:nvSpPr>
          <p:cNvPr id="38" name="Text 26"/>
          <p:cNvSpPr/>
          <p:nvPr/>
        </p:nvSpPr>
        <p:spPr>
          <a:xfrm>
            <a:off x="514350" y="3752841"/>
            <a:ext cx="1771650"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Data encryption (at rest and in transit)</a:t>
            </a:r>
            <a:endParaRPr lang="en-US" sz="837" dirty="0"/>
          </a:p>
        </p:txBody>
      </p:sp>
      <p:pic>
        <p:nvPicPr>
          <p:cNvPr id="39" name="Image 10" descr="preencoded.png"/>
          <p:cNvPicPr>
            <a:picLocks noChangeAspect="1"/>
          </p:cNvPicPr>
          <p:nvPr/>
        </p:nvPicPr>
        <p:blipFill>
          <a:blip r:embed="rId13"/>
          <a:stretch>
            <a:fillRect/>
          </a:stretch>
        </p:blipFill>
        <p:spPr>
          <a:xfrm>
            <a:off x="2428875" y="3774272"/>
            <a:ext cx="142875" cy="114300"/>
          </a:xfrm>
          <a:prstGeom prst="rect">
            <a:avLst/>
          </a:prstGeom>
        </p:spPr>
      </p:pic>
      <p:sp>
        <p:nvSpPr>
          <p:cNvPr id="40" name="Text 27"/>
          <p:cNvSpPr/>
          <p:nvPr/>
        </p:nvSpPr>
        <p:spPr>
          <a:xfrm>
            <a:off x="2628900" y="3752841"/>
            <a:ext cx="1728788"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Access controls and authentication</a:t>
            </a:r>
            <a:endParaRPr lang="en-US" sz="837" dirty="0"/>
          </a:p>
        </p:txBody>
      </p:sp>
      <p:pic>
        <p:nvPicPr>
          <p:cNvPr id="41" name="Image 11" descr="preencoded.png"/>
          <p:cNvPicPr>
            <a:picLocks noChangeAspect="1"/>
          </p:cNvPicPr>
          <p:nvPr/>
        </p:nvPicPr>
        <p:blipFill>
          <a:blip r:embed="rId14"/>
          <a:stretch>
            <a:fillRect/>
          </a:stretch>
        </p:blipFill>
        <p:spPr>
          <a:xfrm>
            <a:off x="357188" y="4174322"/>
            <a:ext cx="114300" cy="114300"/>
          </a:xfrm>
          <a:prstGeom prst="rect">
            <a:avLst/>
          </a:prstGeom>
        </p:spPr>
      </p:pic>
      <p:sp>
        <p:nvSpPr>
          <p:cNvPr id="42" name="Text 28"/>
          <p:cNvSpPr/>
          <p:nvPr/>
        </p:nvSpPr>
        <p:spPr>
          <a:xfrm>
            <a:off x="528638" y="4152891"/>
            <a:ext cx="1577569" cy="171450"/>
          </a:xfrm>
          <a:prstGeom prst="rect">
            <a:avLst/>
          </a:prstGeom>
          <a:noFill/>
          <a:ln/>
        </p:spPr>
        <p:txBody>
          <a:bodyPr wrap="non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Data redundancy and backup</a:t>
            </a:r>
            <a:endParaRPr lang="en-US" sz="837" dirty="0"/>
          </a:p>
        </p:txBody>
      </p:sp>
      <p:pic>
        <p:nvPicPr>
          <p:cNvPr id="43" name="Image 12" descr="preencoded.png"/>
          <p:cNvPicPr>
            <a:picLocks noChangeAspect="1"/>
          </p:cNvPicPr>
          <p:nvPr/>
        </p:nvPicPr>
        <p:blipFill>
          <a:blip r:embed="rId15"/>
          <a:stretch>
            <a:fillRect/>
          </a:stretch>
        </p:blipFill>
        <p:spPr>
          <a:xfrm>
            <a:off x="2428875" y="4174322"/>
            <a:ext cx="85725" cy="114300"/>
          </a:xfrm>
          <a:prstGeom prst="rect">
            <a:avLst/>
          </a:prstGeom>
        </p:spPr>
      </p:pic>
      <p:sp>
        <p:nvSpPr>
          <p:cNvPr id="44" name="Text 29"/>
          <p:cNvSpPr/>
          <p:nvPr/>
        </p:nvSpPr>
        <p:spPr>
          <a:xfrm>
            <a:off x="2571750" y="4152891"/>
            <a:ext cx="1785938" cy="342900"/>
          </a:xfrm>
          <a:prstGeom prst="rect">
            <a:avLst/>
          </a:prstGeom>
          <a:noFill/>
          <a:ln/>
        </p:spPr>
        <p:txBody>
          <a:bodyPr wrap="square" lIns="0" tIns="0" rIns="0" bIns="0" rtlCol="0" anchor="ctr">
            <a:spAutoFit/>
          </a:bodyPr>
          <a:lstStyle/>
          <a:p>
            <a:pPr marL="0" indent="0">
              <a:buNone/>
            </a:pPr>
            <a:r>
              <a:rPr lang="en-US" sz="837" dirty="0">
                <a:solidFill>
                  <a:srgbClr val="2C3E50"/>
                </a:solidFill>
                <a:latin typeface="Noto Sans" pitchFamily="34" charset="0"/>
                <a:ea typeface="Noto Sans" pitchFamily="34" charset="-122"/>
                <a:cs typeface="Noto Sans" pitchFamily="34" charset="-120"/>
              </a:rPr>
              <a:t>Compliance with privacy regulations</a:t>
            </a:r>
            <a:endParaRPr lang="en-US" sz="837" dirty="0"/>
          </a:p>
        </p:txBody>
      </p:sp>
      <p:pic>
        <p:nvPicPr>
          <p:cNvPr id="45" name="Image 13" descr="preencoded.png"/>
          <p:cNvPicPr>
            <a:picLocks noChangeAspect="1"/>
          </p:cNvPicPr>
          <p:nvPr/>
        </p:nvPicPr>
        <p:blipFill>
          <a:blip r:embed="rId16"/>
          <a:stretch>
            <a:fillRect/>
          </a:stretch>
        </p:blipFill>
        <p:spPr>
          <a:xfrm>
            <a:off x="5179219" y="1343025"/>
            <a:ext cx="3214688" cy="2500313"/>
          </a:xfrm>
          <a:prstGeom prst="rect">
            <a:avLst/>
          </a:prstGeom>
        </p:spPr>
      </p:pic>
      <p:sp>
        <p:nvSpPr>
          <p:cNvPr id="46" name="Text 30"/>
          <p:cNvSpPr/>
          <p:nvPr/>
        </p:nvSpPr>
        <p:spPr>
          <a:xfrm>
            <a:off x="5179219" y="3900488"/>
            <a:ext cx="3214688" cy="150019"/>
          </a:xfrm>
          <a:prstGeom prst="rect">
            <a:avLst/>
          </a:prstGeom>
          <a:noFill/>
          <a:ln/>
        </p:spPr>
        <p:txBody>
          <a:bodyPr wrap="none" lIns="0" tIns="0" rIns="0" bIns="0" rtlCol="0" anchor="ctr">
            <a:spAutoFit/>
          </a:bodyPr>
          <a:lstStyle/>
          <a:p>
            <a:pPr marL="0" indent="0" algn="ctr">
              <a:buNone/>
            </a:pPr>
            <a:r>
              <a:rPr lang="en-US" sz="732" dirty="0">
                <a:solidFill>
                  <a:srgbClr val="7F8C8D"/>
                </a:solidFill>
                <a:latin typeface="Noto Sans" pitchFamily="34" charset="0"/>
                <a:ea typeface="Noto Sans" pitchFamily="34" charset="-122"/>
                <a:cs typeface="Noto Sans" pitchFamily="34" charset="-120"/>
              </a:rPr>
              <a:t>Data Lifecycle Hexagonal Diagram Highlighting Storage Component</a:t>
            </a:r>
            <a:endParaRPr lang="en-US" sz="732" dirty="0"/>
          </a:p>
        </p:txBody>
      </p:sp>
      <p:sp>
        <p:nvSpPr>
          <p:cNvPr id="47" name="Text 31"/>
          <p:cNvSpPr/>
          <p:nvPr/>
        </p:nvSpPr>
        <p:spPr>
          <a:xfrm>
            <a:off x="214313" y="4757738"/>
            <a:ext cx="8715375" cy="171450"/>
          </a:xfrm>
          <a:prstGeom prst="rect">
            <a:avLst/>
          </a:prstGeom>
          <a:noFill/>
          <a:ln/>
        </p:spPr>
        <p:txBody>
          <a:bodyPr wrap="none" lIns="0" tIns="0" rIns="0" bIns="0" rtlCol="0" anchor="ctr">
            <a:spAutoFit/>
          </a:bodyPr>
          <a:lstStyle/>
          <a:p>
            <a:pPr marL="0" indent="0" algn="r">
              <a:buNone/>
            </a:pPr>
            <a:r>
              <a:rPr lang="en-US" sz="837" dirty="0">
                <a:solidFill>
                  <a:srgbClr val="7F8C8D"/>
                </a:solidFill>
                <a:latin typeface="Noto Sans" pitchFamily="34" charset="0"/>
                <a:ea typeface="Noto Sans" pitchFamily="34" charset="-122"/>
                <a:cs typeface="Noto Sans" pitchFamily="34" charset="-120"/>
              </a:rPr>
              <a:t> Data Lifecycle Management and Data Governance | Page 9 </a:t>
            </a:r>
            <a:endParaRPr lang="en-US" sz="837"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4733</Words>
  <Application>Microsoft Office PowerPoint</Application>
  <PresentationFormat>On-screen Show (16:9)</PresentationFormat>
  <Paragraphs>838</Paragraphs>
  <Slides>37</Slides>
  <Notes>37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Arun Ayyar</cp:lastModifiedBy>
  <cp:revision>11</cp:revision>
  <dcterms:created xsi:type="dcterms:W3CDTF">2025-09-08T08:29:07Z</dcterms:created>
  <dcterms:modified xsi:type="dcterms:W3CDTF">2025-09-09T08:04:31Z</dcterms:modified>
</cp:coreProperties>
</file>